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0"/>
  </p:notesMasterIdLst>
  <p:sldIdLst>
    <p:sldId id="256" r:id="rId2"/>
    <p:sldId id="261" r:id="rId3"/>
    <p:sldId id="259" r:id="rId4"/>
    <p:sldId id="268" r:id="rId5"/>
    <p:sldId id="272" r:id="rId6"/>
    <p:sldId id="287" r:id="rId7"/>
    <p:sldId id="294" r:id="rId8"/>
    <p:sldId id="258" r:id="rId9"/>
  </p:sldIdLst>
  <p:sldSz cx="9144000" cy="5143500" type="screen16x9"/>
  <p:notesSz cx="6858000" cy="9144000"/>
  <p:embeddedFontLst>
    <p:embeddedFont>
      <p:font typeface="Sniglet" panose="020B0604020202020204" pitchFamily="34" charset="0"/>
      <p:regular r:id="rId11"/>
    </p:embeddedFont>
    <p:embeddedFont>
      <p:font typeface="Walter Turncoat" panose="020B0604020202020204" pitchFamily="3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tin Pierce" initials="D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B"/>
    <a:srgbClr val="13D353"/>
    <a:srgbClr val="FF311E"/>
    <a:srgbClr val="EE1231"/>
    <a:srgbClr val="09AEE9"/>
    <a:srgbClr val="00FF00"/>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A3FB39-07F1-4D3D-9066-11DBD61EEE63}">
  <a:tblStyle styleId="{E4A3FB39-07F1-4D3D-9066-11DBD61EEE6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8" autoAdjust="0"/>
    <p:restoredTop sz="91485"/>
  </p:normalViewPr>
  <p:slideViewPr>
    <p:cSldViewPr snapToGrid="0">
      <p:cViewPr varScale="1">
        <p:scale>
          <a:sx n="104" d="100"/>
          <a:sy n="104" d="100"/>
        </p:scale>
        <p:origin x="20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213424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6090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685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6791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3042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2960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1595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919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3425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 name="Shape 12"/>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9" name="Shape 19"/>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74731" y="1853022"/>
            <a:ext cx="77724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”Reverse Pitch”</a:t>
            </a:r>
            <a:br>
              <a:rPr lang="en-GB" dirty="0"/>
            </a:br>
            <a:r>
              <a:rPr lang="en" dirty="0"/>
              <a:t>Strategic Plan</a:t>
            </a:r>
            <a:endParaRPr dirty="0"/>
          </a:p>
        </p:txBody>
      </p:sp>
      <p:grpSp>
        <p:nvGrpSpPr>
          <p:cNvPr id="39" name="Shape 39"/>
          <p:cNvGrpSpPr/>
          <p:nvPr/>
        </p:nvGrpSpPr>
        <p:grpSpPr>
          <a:xfrm rot="2194107">
            <a:off x="196984" y="3427375"/>
            <a:ext cx="1014485" cy="642684"/>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42" name="Shape 42"/>
          <p:cNvGrpSpPr/>
          <p:nvPr/>
        </p:nvGrpSpPr>
        <p:grpSpPr>
          <a:xfrm rot="14608254">
            <a:off x="7569221" y="817207"/>
            <a:ext cx="793903" cy="678791"/>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45" name="Shape 45"/>
          <p:cNvSpPr/>
          <p:nvPr/>
        </p:nvSpPr>
        <p:spPr>
          <a:xfrm>
            <a:off x="1558002" y="2497258"/>
            <a:ext cx="2704994" cy="88286"/>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6" name="Shape 46"/>
          <p:cNvSpPr/>
          <p:nvPr/>
        </p:nvSpPr>
        <p:spPr>
          <a:xfrm>
            <a:off x="4850970" y="3729812"/>
            <a:ext cx="3905572" cy="1076822"/>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38"/>
          <p:cNvSpPr txBox="1">
            <a:spLocks/>
          </p:cNvSpPr>
          <p:nvPr/>
        </p:nvSpPr>
        <p:spPr>
          <a:xfrm>
            <a:off x="4241353" y="4019525"/>
            <a:ext cx="5205248" cy="4914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9pPr>
          </a:lstStyle>
          <a:p>
            <a:r>
              <a:rPr lang="en-US" sz="2800" dirty="0"/>
              <a:t>Government Funding</a:t>
            </a:r>
            <a:endParaRPr lang="en-US" sz="4000" dirty="0"/>
          </a:p>
        </p:txBody>
      </p:sp>
      <p:sp>
        <p:nvSpPr>
          <p:cNvPr id="17" name="Shape 46"/>
          <p:cNvSpPr/>
          <p:nvPr/>
        </p:nvSpPr>
        <p:spPr>
          <a:xfrm>
            <a:off x="210483" y="50659"/>
            <a:ext cx="2244969" cy="110672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 name="Shape 38"/>
          <p:cNvSpPr txBox="1">
            <a:spLocks/>
          </p:cNvSpPr>
          <p:nvPr/>
        </p:nvSpPr>
        <p:spPr>
          <a:xfrm>
            <a:off x="-1128862" y="383877"/>
            <a:ext cx="4805645" cy="4921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6000"/>
              <a:buFont typeface="Walter Turncoat"/>
              <a:buNone/>
              <a:defRPr sz="6000" b="0" i="0" u="none" strike="noStrike" cap="none">
                <a:solidFill>
                  <a:srgbClr val="FFFFFF"/>
                </a:solidFill>
                <a:latin typeface="Walter Turncoat"/>
                <a:ea typeface="Walter Turncoat"/>
                <a:cs typeface="Walter Turncoat"/>
                <a:sym typeface="Walter Turncoat"/>
              </a:defRPr>
            </a:lvl9pPr>
          </a:lstStyle>
          <a:p>
            <a:r>
              <a:rPr lang="en-US" sz="2800" dirty="0"/>
              <a:t>Podcast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2000" y="0"/>
            <a:ext cx="9156000" cy="55494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Why </a:t>
            </a:r>
            <a:r>
              <a:rPr lang="en-CA" dirty="0"/>
              <a:t>Reverse Pitch</a:t>
            </a:r>
            <a:endParaRPr dirty="0"/>
          </a:p>
        </p:txBody>
      </p:sp>
      <p:sp>
        <p:nvSpPr>
          <p:cNvPr id="83" name="Shape 83"/>
          <p:cNvSpPr txBox="1">
            <a:spLocks noGrp="1"/>
          </p:cNvSpPr>
          <p:nvPr>
            <p:ph type="body" idx="1"/>
          </p:nvPr>
        </p:nvSpPr>
        <p:spPr>
          <a:xfrm>
            <a:off x="290260" y="756745"/>
            <a:ext cx="8565767" cy="4109282"/>
          </a:xfrm>
          <a:prstGeom prst="rect">
            <a:avLst/>
          </a:prstGeom>
        </p:spPr>
        <p:txBody>
          <a:bodyPr spcFirstLastPara="1" wrap="square" lIns="91425" tIns="91425" rIns="91425" bIns="91425" anchor="t" anchorCtr="0">
            <a:noAutofit/>
          </a:bodyPr>
          <a:lstStyle/>
          <a:p>
            <a:pPr marL="101600" lvl="0" indent="0" rtl="0">
              <a:spcBef>
                <a:spcPts val="600"/>
              </a:spcBef>
              <a:spcAft>
                <a:spcPts val="0"/>
              </a:spcAft>
              <a:buClr>
                <a:schemeClr val="tx1"/>
              </a:buClr>
              <a:buSzPts val="2000"/>
              <a:buNone/>
            </a:pPr>
            <a:r>
              <a:rPr lang="en-US" dirty="0"/>
              <a:t>      </a:t>
            </a:r>
            <a:r>
              <a:rPr lang="en-US" sz="1500" dirty="0"/>
              <a:t>Development funding for tech initiatives</a:t>
            </a:r>
          </a:p>
          <a:p>
            <a:pPr lvl="1">
              <a:spcBef>
                <a:spcPts val="600"/>
              </a:spcBef>
              <a:buClr>
                <a:srgbClr val="09AEE9"/>
              </a:buClr>
              <a:buChar char="✘"/>
            </a:pPr>
            <a:r>
              <a:rPr lang="en-CA" sz="1500" dirty="0"/>
              <a:t>$XX million programs (accelerators, grants, loans, equity) available at municipal, provincial and federal level</a:t>
            </a:r>
          </a:p>
          <a:p>
            <a:pPr lvl="1">
              <a:spcBef>
                <a:spcPts val="600"/>
              </a:spcBef>
              <a:buClr>
                <a:srgbClr val="09AEE9"/>
              </a:buClr>
              <a:buFont typeface="Sniglet"/>
              <a:buChar char="✘"/>
            </a:pPr>
            <a:r>
              <a:rPr lang="en-US" sz="1500" dirty="0"/>
              <a:t>High volume of applicants</a:t>
            </a:r>
          </a:p>
          <a:p>
            <a:pPr lvl="1">
              <a:spcBef>
                <a:spcPts val="600"/>
              </a:spcBef>
              <a:buClr>
                <a:srgbClr val="09AEE9"/>
              </a:buClr>
              <a:buFont typeface="Sniglet"/>
              <a:buChar char="✘"/>
            </a:pPr>
            <a:r>
              <a:rPr lang="en-US" sz="1500" dirty="0"/>
              <a:t>Agencies lack resources to process deal flow on timely basis</a:t>
            </a:r>
            <a:endParaRPr sz="1500" dirty="0"/>
          </a:p>
          <a:p>
            <a:pPr lvl="1">
              <a:buClr>
                <a:srgbClr val="09AEE9"/>
              </a:buClr>
              <a:buChar char="✘"/>
            </a:pPr>
            <a:r>
              <a:rPr lang="en-US" sz="1500" dirty="0"/>
              <a:t>High levels of Uncommitted / undisbursed funding due to lack of ”Fit” </a:t>
            </a:r>
          </a:p>
          <a:p>
            <a:pPr marL="558800" lvl="1" indent="0">
              <a:buClr>
                <a:srgbClr val="09AEE9"/>
              </a:buClr>
              <a:buNone/>
            </a:pPr>
            <a:endParaRPr sz="1500" dirty="0"/>
          </a:p>
          <a:p>
            <a:pPr marL="101600" lvl="0" indent="0" rtl="0">
              <a:spcBef>
                <a:spcPts val="0"/>
              </a:spcBef>
              <a:spcAft>
                <a:spcPts val="0"/>
              </a:spcAft>
              <a:buClr>
                <a:schemeClr val="tx1"/>
              </a:buClr>
              <a:buSzPts val="2000"/>
              <a:buNone/>
            </a:pPr>
            <a:r>
              <a:rPr lang="en" sz="1500" dirty="0"/>
              <a:t>     First Mover Advantage</a:t>
            </a:r>
          </a:p>
          <a:p>
            <a:pPr lvl="1">
              <a:buClr>
                <a:srgbClr val="09AEE9"/>
              </a:buClr>
              <a:buChar char="✘"/>
            </a:pPr>
            <a:r>
              <a:rPr lang="en" sz="1500" dirty="0"/>
              <a:t>Marketing efforts create general awareness; lack specificity on programs</a:t>
            </a:r>
          </a:p>
          <a:p>
            <a:pPr lvl="1">
              <a:buClr>
                <a:srgbClr val="09AEE9"/>
              </a:buClr>
              <a:buFont typeface="Sniglet"/>
              <a:buChar char="✘"/>
            </a:pPr>
            <a:r>
              <a:rPr lang="en-CA" sz="1500" dirty="0"/>
              <a:t>Existing internal podcasts follow trend of branding campaigns</a:t>
            </a:r>
          </a:p>
          <a:p>
            <a:pPr marL="558800" lvl="1" indent="0">
              <a:buClr>
                <a:srgbClr val="09AEE9"/>
              </a:buClr>
              <a:buNone/>
            </a:pPr>
            <a:endParaRPr lang="en" sz="1500" dirty="0"/>
          </a:p>
          <a:p>
            <a:pPr marL="101600" lvl="0" indent="0" rtl="0">
              <a:spcBef>
                <a:spcPts val="0"/>
              </a:spcBef>
              <a:spcAft>
                <a:spcPts val="0"/>
              </a:spcAft>
              <a:buClr>
                <a:schemeClr val="tx1"/>
              </a:buClr>
              <a:buSzPts val="2000"/>
              <a:buNone/>
            </a:pPr>
            <a:r>
              <a:rPr lang="en" sz="1500" dirty="0"/>
              <a:t>      Startup Ecosystem</a:t>
            </a:r>
          </a:p>
          <a:p>
            <a:pPr lvl="1">
              <a:buClr>
                <a:srgbClr val="09AEE9"/>
              </a:buClr>
              <a:buChar char="✘"/>
            </a:pPr>
            <a:r>
              <a:rPr lang="en" sz="1500" dirty="0"/>
              <a:t>Application process cumbersome; not always clear</a:t>
            </a:r>
          </a:p>
          <a:p>
            <a:pPr lvl="1">
              <a:buClr>
                <a:srgbClr val="09AEE9"/>
              </a:buClr>
              <a:buFont typeface="Sniglet"/>
              <a:buChar char="✘"/>
            </a:pPr>
            <a:r>
              <a:rPr lang="en" sz="1500" dirty="0"/>
              <a:t>Many startups get “Lost in Mix”</a:t>
            </a:r>
          </a:p>
          <a:p>
            <a:pPr lvl="1">
              <a:buClr>
                <a:srgbClr val="09AEE9"/>
              </a:buClr>
              <a:buChar char="✘"/>
            </a:pPr>
            <a:r>
              <a:rPr lang="en" sz="1500" dirty="0"/>
              <a:t>Quality projects fail to scale due to lack of funding</a:t>
            </a:r>
          </a:p>
          <a:p>
            <a:pPr marL="558800" lvl="1" indent="0">
              <a:buClr>
                <a:srgbClr val="09AEE9"/>
              </a:buClr>
              <a:buNone/>
            </a:pPr>
            <a:endParaRPr sz="1600" dirty="0"/>
          </a:p>
          <a:p>
            <a:pPr marL="0" lvl="0" indent="0" rtl="0">
              <a:spcBef>
                <a:spcPts val="600"/>
              </a:spcBef>
              <a:spcAft>
                <a:spcPts val="0"/>
              </a:spcAft>
              <a:buNone/>
            </a:pPr>
            <a:endParaRPr sz="1800" dirty="0"/>
          </a:p>
        </p:txBody>
      </p:sp>
      <p:sp>
        <p:nvSpPr>
          <p:cNvPr id="84" name="Shape 84"/>
          <p:cNvSpPr/>
          <p:nvPr/>
        </p:nvSpPr>
        <p:spPr>
          <a:xfrm>
            <a:off x="8054175" y="26564"/>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09AE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5" name="Shape 85"/>
          <p:cNvSpPr/>
          <p:nvPr/>
        </p:nvSpPr>
        <p:spPr>
          <a:xfrm>
            <a:off x="8275682" y="277473"/>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Shape 45"/>
          <p:cNvSpPr/>
          <p:nvPr/>
        </p:nvSpPr>
        <p:spPr>
          <a:xfrm>
            <a:off x="3213503" y="466660"/>
            <a:ext cx="2704994" cy="88286"/>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Rectangle 7"/>
          <p:cNvSpPr/>
          <p:nvPr/>
        </p:nvSpPr>
        <p:spPr>
          <a:xfrm>
            <a:off x="-61042" y="2771925"/>
            <a:ext cx="1077618" cy="461665"/>
          </a:xfrm>
          <a:prstGeom prst="rect">
            <a:avLst/>
          </a:prstGeom>
        </p:spPr>
        <p:txBody>
          <a:bodyPr wrap="square">
            <a:spAutoFit/>
          </a:bodyPr>
          <a:lstStyle/>
          <a:p>
            <a:pPr algn="ctr"/>
            <a:r>
              <a:rPr lang="en" sz="2400" dirty="0">
                <a:solidFill>
                  <a:srgbClr val="FF3F3F"/>
                </a:solidFill>
              </a:rPr>
              <a:t>🏃</a:t>
            </a:r>
            <a:endParaRPr lang="en-US" sz="2400" dirty="0">
              <a:solidFill>
                <a:srgbClr val="FF3F3F"/>
              </a:solidFill>
            </a:endParaRPr>
          </a:p>
        </p:txBody>
      </p:sp>
      <p:sp>
        <p:nvSpPr>
          <p:cNvPr id="15" name="Shape 312">
            <a:extLst>
              <a:ext uri="{FF2B5EF4-FFF2-40B4-BE49-F238E27FC236}">
                <a16:creationId xmlns:a16="http://schemas.microsoft.com/office/drawing/2014/main" id="{44F74AF9-27F4-8D4F-98D7-71E49D4182A8}"/>
              </a:ext>
            </a:extLst>
          </p:cNvPr>
          <p:cNvSpPr/>
          <p:nvPr/>
        </p:nvSpPr>
        <p:spPr>
          <a:xfrm>
            <a:off x="287973" y="3675207"/>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09AEE9"/>
              </a:solidFill>
            </a:endParaRPr>
          </a:p>
        </p:txBody>
      </p:sp>
      <p:sp>
        <p:nvSpPr>
          <p:cNvPr id="16" name="Shape 365">
            <a:extLst>
              <a:ext uri="{FF2B5EF4-FFF2-40B4-BE49-F238E27FC236}">
                <a16:creationId xmlns:a16="http://schemas.microsoft.com/office/drawing/2014/main" id="{7CBEE032-84A8-264A-BE42-F804B4FF3471}"/>
              </a:ext>
            </a:extLst>
          </p:cNvPr>
          <p:cNvSpPr/>
          <p:nvPr/>
        </p:nvSpPr>
        <p:spPr>
          <a:xfrm>
            <a:off x="177390" y="903282"/>
            <a:ext cx="617899" cy="55494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Shape 71"/>
          <p:cNvSpPr txBox="1">
            <a:spLocks noGrp="1"/>
          </p:cNvSpPr>
          <p:nvPr>
            <p:ph type="subTitle" idx="1"/>
          </p:nvPr>
        </p:nvSpPr>
        <p:spPr>
          <a:xfrm>
            <a:off x="5163374" y="2219639"/>
            <a:ext cx="1826984" cy="73388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Sniglet" panose="020B0604020202020204" charset="0"/>
                <a:ea typeface="Walter Turncoat" panose="020B0604020202020204" charset="0"/>
              </a:rPr>
              <a:t>Reverse Pitch Strategy</a:t>
            </a:r>
            <a:endParaRPr dirty="0">
              <a:latin typeface="Sniglet" panose="020B0604020202020204" charset="0"/>
              <a:ea typeface="Walter Turncoat" panose="020B0604020202020204" charset="0"/>
            </a:endParaRPr>
          </a:p>
        </p:txBody>
      </p:sp>
      <p:sp>
        <p:nvSpPr>
          <p:cNvPr id="8" name="Shape 398"/>
          <p:cNvSpPr/>
          <p:nvPr/>
        </p:nvSpPr>
        <p:spPr>
          <a:xfrm>
            <a:off x="5049982" y="2030374"/>
            <a:ext cx="1989864" cy="1061206"/>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8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396"/>
          <p:cNvSpPr/>
          <p:nvPr/>
        </p:nvSpPr>
        <p:spPr>
          <a:xfrm>
            <a:off x="7097833" y="1759029"/>
            <a:ext cx="1826984" cy="1656820"/>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396"/>
          <p:cNvSpPr/>
          <p:nvPr/>
        </p:nvSpPr>
        <p:spPr>
          <a:xfrm>
            <a:off x="2895999" y="1748091"/>
            <a:ext cx="1971705" cy="1817931"/>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71"/>
          <p:cNvSpPr txBox="1">
            <a:spLocks/>
          </p:cNvSpPr>
          <p:nvPr/>
        </p:nvSpPr>
        <p:spPr>
          <a:xfrm>
            <a:off x="5213938" y="3685510"/>
            <a:ext cx="16002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2000"/>
              <a:buFont typeface="Sniglet"/>
              <a:buNone/>
              <a:defRPr sz="2000" b="0" i="0" u="none" strike="noStrike" cap="none">
                <a:solidFill>
                  <a:srgbClr val="FFFFFF"/>
                </a:solidFill>
                <a:latin typeface="Sniglet"/>
                <a:ea typeface="Sniglet"/>
                <a:cs typeface="Sniglet"/>
                <a:sym typeface="Sniglet"/>
              </a:defRPr>
            </a:lvl1pPr>
            <a:lvl2pPr marL="914400" marR="0" lvl="1"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2pPr>
            <a:lvl3pPr marL="1371600" marR="0" lvl="2"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3pPr>
            <a:lvl4pPr marL="1828800" marR="0" lvl="3"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4pPr>
            <a:lvl5pPr marL="2286000" marR="0" lvl="4"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5pPr>
            <a:lvl6pPr marL="2743200" marR="0" lvl="5"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6pPr>
            <a:lvl7pPr marL="3200400" marR="0" lvl="6"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7pPr>
            <a:lvl8pPr marL="3657600" marR="0" lvl="7"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8pPr>
            <a:lvl9pPr marL="4114800" marR="0" lvl="8"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9pPr>
          </a:lstStyle>
          <a:p>
            <a:pPr marL="0" indent="0"/>
            <a:r>
              <a:rPr lang="en-US" sz="1800" dirty="0">
                <a:latin typeface="Sniglet" panose="020B0604020202020204" charset="0"/>
                <a:ea typeface="Walter Turncoat" panose="020B0604020202020204" charset="0"/>
              </a:rPr>
              <a:t>Podcast Q&amp;A consistent approach</a:t>
            </a:r>
          </a:p>
        </p:txBody>
      </p:sp>
      <p:sp>
        <p:nvSpPr>
          <p:cNvPr id="12" name="Shape 396"/>
          <p:cNvSpPr/>
          <p:nvPr/>
        </p:nvSpPr>
        <p:spPr>
          <a:xfrm>
            <a:off x="5100546" y="170419"/>
            <a:ext cx="1826984" cy="1656820"/>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Shape 396"/>
          <p:cNvSpPr/>
          <p:nvPr/>
        </p:nvSpPr>
        <p:spPr>
          <a:xfrm>
            <a:off x="5049982" y="3294716"/>
            <a:ext cx="1826984" cy="1656820"/>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71"/>
          <p:cNvSpPr txBox="1">
            <a:spLocks/>
          </p:cNvSpPr>
          <p:nvPr/>
        </p:nvSpPr>
        <p:spPr>
          <a:xfrm>
            <a:off x="5213938" y="527766"/>
            <a:ext cx="1713592" cy="988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2000"/>
              <a:buFont typeface="Sniglet"/>
              <a:buNone/>
              <a:defRPr sz="2000" b="0" i="0" u="none" strike="noStrike" cap="none">
                <a:solidFill>
                  <a:srgbClr val="FFFFFF"/>
                </a:solidFill>
                <a:latin typeface="Sniglet"/>
                <a:ea typeface="Sniglet"/>
                <a:cs typeface="Sniglet"/>
                <a:sym typeface="Sniglet"/>
              </a:defRPr>
            </a:lvl1pPr>
            <a:lvl2pPr marL="914400" marR="0" lvl="1"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2pPr>
            <a:lvl3pPr marL="1371600" marR="0" lvl="2"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3pPr>
            <a:lvl4pPr marL="1828800" marR="0" lvl="3"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4pPr>
            <a:lvl5pPr marL="2286000" marR="0" lvl="4"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5pPr>
            <a:lvl6pPr marL="2743200" marR="0" lvl="5"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6pPr>
            <a:lvl7pPr marL="3200400" marR="0" lvl="6"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7pPr>
            <a:lvl8pPr marL="3657600" marR="0" lvl="7"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8pPr>
            <a:lvl9pPr marL="4114800" marR="0" lvl="8"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9pPr>
          </a:lstStyle>
          <a:p>
            <a:pPr marL="0" indent="0"/>
            <a:r>
              <a:rPr lang="en-US" sz="1800" dirty="0">
                <a:latin typeface="Sniglet" panose="020B0604020202020204" charset="0"/>
                <a:ea typeface="Walter Turncoat" panose="020B0604020202020204" charset="0"/>
              </a:rPr>
              <a:t>Podcast with program leaders</a:t>
            </a:r>
          </a:p>
        </p:txBody>
      </p:sp>
      <p:sp>
        <p:nvSpPr>
          <p:cNvPr id="15" name="Shape 71"/>
          <p:cNvSpPr txBox="1">
            <a:spLocks/>
          </p:cNvSpPr>
          <p:nvPr/>
        </p:nvSpPr>
        <p:spPr>
          <a:xfrm>
            <a:off x="7222124" y="2096875"/>
            <a:ext cx="16002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2000"/>
              <a:buFont typeface="Sniglet"/>
              <a:buNone/>
              <a:defRPr sz="2000" b="0" i="0" u="none" strike="noStrike" cap="none">
                <a:solidFill>
                  <a:srgbClr val="FFFFFF"/>
                </a:solidFill>
                <a:latin typeface="Sniglet"/>
                <a:ea typeface="Sniglet"/>
                <a:cs typeface="Sniglet"/>
                <a:sym typeface="Sniglet"/>
              </a:defRPr>
            </a:lvl1pPr>
            <a:lvl2pPr marL="914400" marR="0" lvl="1"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2pPr>
            <a:lvl3pPr marL="1371600" marR="0" lvl="2"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3pPr>
            <a:lvl4pPr marL="1828800" marR="0" lvl="3"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4pPr>
            <a:lvl5pPr marL="2286000" marR="0" lvl="4"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5pPr>
            <a:lvl6pPr marL="2743200" marR="0" lvl="5"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6pPr>
            <a:lvl7pPr marL="3200400" marR="0" lvl="6"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7pPr>
            <a:lvl8pPr marL="3657600" marR="0" lvl="7"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8pPr>
            <a:lvl9pPr marL="4114800" marR="0" lvl="8"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9pPr>
          </a:lstStyle>
          <a:p>
            <a:pPr marL="0" indent="0"/>
            <a:r>
              <a:rPr lang="en-US" sz="1600" dirty="0">
                <a:latin typeface="Sniglet" panose="020B0604020202020204" charset="0"/>
                <a:ea typeface="Walter Turncoat" panose="020B0604020202020204" charset="0"/>
              </a:rPr>
              <a:t>Podcast post with social &amp; traditional media</a:t>
            </a:r>
          </a:p>
        </p:txBody>
      </p:sp>
      <p:grpSp>
        <p:nvGrpSpPr>
          <p:cNvPr id="16" name="Shape 42"/>
          <p:cNvGrpSpPr/>
          <p:nvPr/>
        </p:nvGrpSpPr>
        <p:grpSpPr>
          <a:xfrm rot="15981192">
            <a:off x="7010195" y="1023888"/>
            <a:ext cx="750220" cy="664172"/>
            <a:chOff x="1113100" y="2199475"/>
            <a:chExt cx="801900" cy="709925"/>
          </a:xfrm>
        </p:grpSpPr>
        <p:sp>
          <p:nvSpPr>
            <p:cNvPr id="17"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9" name="Shape 42"/>
          <p:cNvGrpSpPr/>
          <p:nvPr/>
        </p:nvGrpSpPr>
        <p:grpSpPr>
          <a:xfrm>
            <a:off x="6990358" y="3413738"/>
            <a:ext cx="750220" cy="664172"/>
            <a:chOff x="1113100" y="2199475"/>
            <a:chExt cx="801900" cy="709925"/>
          </a:xfrm>
        </p:grpSpPr>
        <p:sp>
          <p:nvSpPr>
            <p:cNvPr id="20"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2" name="Shape 42"/>
          <p:cNvGrpSpPr/>
          <p:nvPr/>
        </p:nvGrpSpPr>
        <p:grpSpPr>
          <a:xfrm rot="5160675">
            <a:off x="4235368" y="3478953"/>
            <a:ext cx="750220" cy="664172"/>
            <a:chOff x="1113100" y="2199475"/>
            <a:chExt cx="801900" cy="709925"/>
          </a:xfrm>
        </p:grpSpPr>
        <p:sp>
          <p:nvSpPr>
            <p:cNvPr id="2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5" name="Shape 42"/>
          <p:cNvGrpSpPr/>
          <p:nvPr/>
        </p:nvGrpSpPr>
        <p:grpSpPr>
          <a:xfrm rot="10800000">
            <a:off x="4236934" y="1077182"/>
            <a:ext cx="750220" cy="664172"/>
            <a:chOff x="1113100" y="2199475"/>
            <a:chExt cx="801900" cy="709925"/>
          </a:xfrm>
        </p:grpSpPr>
        <p:sp>
          <p:nvSpPr>
            <p:cNvPr id="26"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3" name="TextBox 2"/>
          <p:cNvSpPr txBox="1"/>
          <p:nvPr/>
        </p:nvSpPr>
        <p:spPr>
          <a:xfrm>
            <a:off x="53367" y="672692"/>
            <a:ext cx="2842632" cy="3508653"/>
          </a:xfrm>
          <a:prstGeom prst="rect">
            <a:avLst/>
          </a:prstGeom>
          <a:noFill/>
        </p:spPr>
        <p:txBody>
          <a:bodyPr wrap="square" rtlCol="0">
            <a:spAutoFit/>
          </a:bodyPr>
          <a:lstStyle/>
          <a:p>
            <a:endParaRPr lang="en-US" sz="2400" dirty="0">
              <a:solidFill>
                <a:schemeClr val="bg1"/>
              </a:solidFill>
              <a:latin typeface="Walter Turncoat" panose="020B0604020202020204" charset="0"/>
              <a:ea typeface="Walter Turncoat" panose="020B0604020202020204" charset="0"/>
            </a:endParaRPr>
          </a:p>
          <a:p>
            <a:r>
              <a:rPr lang="en-US" sz="1800" dirty="0">
                <a:solidFill>
                  <a:schemeClr val="bg1"/>
                </a:solidFill>
                <a:latin typeface="Walter Turncoat" panose="020B0604020202020204" charset="0"/>
                <a:ea typeface="Walter Turncoat" panose="020B0604020202020204" charset="0"/>
              </a:rPr>
              <a:t>A series of targeted and specific podcasts to explain various aspects of government funding for tech programs: AI, IoT, autonomous equipment, social media, e-commerce; EdTech, </a:t>
            </a:r>
            <a:r>
              <a:rPr lang="en-US" sz="1800" dirty="0" err="1">
                <a:solidFill>
                  <a:schemeClr val="bg1"/>
                </a:solidFill>
                <a:latin typeface="Walter Turncoat" panose="020B0604020202020204" charset="0"/>
                <a:ea typeface="Walter Turncoat" panose="020B0604020202020204" charset="0"/>
              </a:rPr>
              <a:t>HealthTech</a:t>
            </a:r>
            <a:r>
              <a:rPr lang="en-US" sz="1800" dirty="0">
                <a:solidFill>
                  <a:schemeClr val="bg1"/>
                </a:solidFill>
                <a:latin typeface="Walter Turncoat" panose="020B0604020202020204" charset="0"/>
                <a:ea typeface="Walter Turncoat" panose="020B0604020202020204" charset="0"/>
              </a:rPr>
              <a:t>, Biosciences,  </a:t>
            </a:r>
            <a:r>
              <a:rPr lang="en-US" sz="1800" dirty="0" err="1">
                <a:solidFill>
                  <a:schemeClr val="bg1"/>
                </a:solidFill>
                <a:latin typeface="Walter Turncoat" panose="020B0604020202020204" charset="0"/>
                <a:ea typeface="Walter Turncoat" panose="020B0604020202020204" charset="0"/>
              </a:rPr>
              <a:t>AgTech</a:t>
            </a:r>
            <a:r>
              <a:rPr lang="en-US" sz="1800" dirty="0">
                <a:solidFill>
                  <a:schemeClr val="bg1"/>
                </a:solidFill>
                <a:latin typeface="Walter Turncoat" panose="020B0604020202020204" charset="0"/>
                <a:ea typeface="Walter Turncoat" panose="020B0604020202020204" charset="0"/>
              </a:rPr>
              <a:t>; Renewable energy</a:t>
            </a:r>
          </a:p>
        </p:txBody>
      </p:sp>
      <p:sp>
        <p:nvSpPr>
          <p:cNvPr id="4" name="TextBox 3"/>
          <p:cNvSpPr txBox="1"/>
          <p:nvPr/>
        </p:nvSpPr>
        <p:spPr>
          <a:xfrm>
            <a:off x="371661" y="61749"/>
            <a:ext cx="4376519" cy="800219"/>
          </a:xfrm>
          <a:prstGeom prst="rect">
            <a:avLst/>
          </a:prstGeom>
          <a:noFill/>
        </p:spPr>
        <p:txBody>
          <a:bodyPr wrap="none" rtlCol="0">
            <a:spAutoFit/>
          </a:bodyPr>
          <a:lstStyle/>
          <a:p>
            <a:r>
              <a:rPr lang="en-US" sz="3200" dirty="0">
                <a:solidFill>
                  <a:schemeClr val="bg1"/>
                </a:solidFill>
                <a:latin typeface="Walter Turncoat" panose="020B0604020202020204" charset="0"/>
                <a:ea typeface="Walter Turncoat" panose="020B0604020202020204" charset="0"/>
              </a:rPr>
              <a:t>Reverse Pitch Strategy</a:t>
            </a:r>
          </a:p>
          <a:p>
            <a:endParaRPr lang="en-US" dirty="0"/>
          </a:p>
        </p:txBody>
      </p:sp>
      <p:sp>
        <p:nvSpPr>
          <p:cNvPr id="30" name="Shape 45"/>
          <p:cNvSpPr/>
          <p:nvPr/>
        </p:nvSpPr>
        <p:spPr>
          <a:xfrm>
            <a:off x="1099751" y="672693"/>
            <a:ext cx="2704994" cy="88286"/>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9" name="Shape 71">
            <a:extLst>
              <a:ext uri="{FF2B5EF4-FFF2-40B4-BE49-F238E27FC236}">
                <a16:creationId xmlns:a16="http://schemas.microsoft.com/office/drawing/2014/main" id="{32610769-EBDC-B64F-B61D-6C16D1D41BC3}"/>
              </a:ext>
            </a:extLst>
          </p:cNvPr>
          <p:cNvSpPr txBox="1">
            <a:spLocks/>
          </p:cNvSpPr>
          <p:nvPr/>
        </p:nvSpPr>
        <p:spPr>
          <a:xfrm>
            <a:off x="3088304" y="2132994"/>
            <a:ext cx="16002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2000"/>
              <a:buFont typeface="Sniglet"/>
              <a:buNone/>
              <a:defRPr sz="2000" b="0" i="0" u="none" strike="noStrike" cap="none">
                <a:solidFill>
                  <a:srgbClr val="FFFFFF"/>
                </a:solidFill>
                <a:latin typeface="Sniglet"/>
                <a:ea typeface="Sniglet"/>
                <a:cs typeface="Sniglet"/>
                <a:sym typeface="Sniglet"/>
              </a:defRPr>
            </a:lvl1pPr>
            <a:lvl2pPr marL="914400" marR="0" lvl="1"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2pPr>
            <a:lvl3pPr marL="1371600" marR="0" lvl="2"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3pPr>
            <a:lvl4pPr marL="1828800" marR="0" lvl="3"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4pPr>
            <a:lvl5pPr marL="2286000" marR="0" lvl="4"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5pPr>
            <a:lvl6pPr marL="2743200" marR="0" lvl="5"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6pPr>
            <a:lvl7pPr marL="3200400" marR="0" lvl="6"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7pPr>
            <a:lvl8pPr marL="3657600" marR="0" lvl="7"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8pPr>
            <a:lvl9pPr marL="4114800" marR="0" lvl="8" indent="-355600" algn="ctr" rtl="0">
              <a:lnSpc>
                <a:spcPct val="100000"/>
              </a:lnSpc>
              <a:spcBef>
                <a:spcPts val="0"/>
              </a:spcBef>
              <a:spcAft>
                <a:spcPts val="0"/>
              </a:spcAft>
              <a:buClr>
                <a:srgbClr val="FFFFFF"/>
              </a:buClr>
              <a:buSzPts val="3000"/>
              <a:buFont typeface="Sniglet"/>
              <a:buNone/>
              <a:defRPr sz="3000" b="0" i="0" u="none" strike="noStrike" cap="none">
                <a:solidFill>
                  <a:srgbClr val="FFFFFF"/>
                </a:solidFill>
                <a:latin typeface="Sniglet"/>
                <a:ea typeface="Sniglet"/>
                <a:cs typeface="Sniglet"/>
                <a:sym typeface="Sniglet"/>
              </a:defRPr>
            </a:lvl9pPr>
          </a:lstStyle>
          <a:p>
            <a:pPr marL="0" indent="0"/>
            <a:r>
              <a:rPr lang="en-US" sz="1800" dirty="0">
                <a:latin typeface="Sniglet" panose="020B0604020202020204" charset="0"/>
                <a:ea typeface="Walter Turncoat" panose="020B0604020202020204" charset="0"/>
              </a:rPr>
              <a:t>Podcast with industry&amp; technical leaders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107013"/>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t>Why </a:t>
            </a:r>
            <a:r>
              <a:rPr lang="en-CA" sz="2800" dirty="0"/>
              <a:t>Reverse Pitch</a:t>
            </a:r>
            <a:r>
              <a:rPr lang="en" sz="2800" dirty="0"/>
              <a:t>? </a:t>
            </a:r>
            <a:endParaRPr sz="2800" dirty="0"/>
          </a:p>
        </p:txBody>
      </p:sp>
      <p:graphicFrame>
        <p:nvGraphicFramePr>
          <p:cNvPr id="155" name="Shape 155"/>
          <p:cNvGraphicFramePr/>
          <p:nvPr>
            <p:extLst>
              <p:ext uri="{D42A27DB-BD31-4B8C-83A1-F6EECF244321}">
                <p14:modId xmlns:p14="http://schemas.microsoft.com/office/powerpoint/2010/main" val="1456174163"/>
              </p:ext>
            </p:extLst>
          </p:nvPr>
        </p:nvGraphicFramePr>
        <p:xfrm>
          <a:off x="362300" y="554892"/>
          <a:ext cx="8557524" cy="4179142"/>
        </p:xfrm>
        <a:graphic>
          <a:graphicData uri="http://schemas.openxmlformats.org/drawingml/2006/table">
            <a:tbl>
              <a:tblPr>
                <a:noFill/>
                <a:tableStyleId>{E4A3FB39-07F1-4D3D-9066-11DBD61EEE63}</a:tableStyleId>
              </a:tblPr>
              <a:tblGrid>
                <a:gridCol w="4278762">
                  <a:extLst>
                    <a:ext uri="{9D8B030D-6E8A-4147-A177-3AD203B41FA5}">
                      <a16:colId xmlns:a16="http://schemas.microsoft.com/office/drawing/2014/main" val="20000"/>
                    </a:ext>
                  </a:extLst>
                </a:gridCol>
                <a:gridCol w="4278762">
                  <a:extLst>
                    <a:ext uri="{9D8B030D-6E8A-4147-A177-3AD203B41FA5}">
                      <a16:colId xmlns:a16="http://schemas.microsoft.com/office/drawing/2014/main" val="20001"/>
                    </a:ext>
                  </a:extLst>
                </a:gridCol>
              </a:tblGrid>
              <a:tr h="441950">
                <a:tc>
                  <a:txBody>
                    <a:bodyPr/>
                    <a:lstStyle/>
                    <a:p>
                      <a:pPr marL="0" lvl="0" indent="0" algn="ctr">
                        <a:spcBef>
                          <a:spcPts val="0"/>
                        </a:spcBef>
                        <a:spcAft>
                          <a:spcPts val="0"/>
                        </a:spcAft>
                        <a:buNone/>
                      </a:pPr>
                      <a:r>
                        <a:rPr lang="en-US" sz="2000" dirty="0">
                          <a:solidFill>
                            <a:srgbClr val="FFFF8B"/>
                          </a:solidFill>
                          <a:latin typeface="Walter Turncoat" panose="020B0604020202020204" charset="0"/>
                          <a:ea typeface="Walter Turncoat" panose="020B0604020202020204" charset="0"/>
                          <a:cs typeface="Sniglet"/>
                          <a:sym typeface="Sniglet"/>
                        </a:rPr>
                        <a:t>The Problem</a:t>
                      </a:r>
                      <a:endParaRPr sz="2000" dirty="0">
                        <a:solidFill>
                          <a:srgbClr val="FFFF8B"/>
                        </a:solidFill>
                        <a:latin typeface="Walter Turncoat" panose="020B0604020202020204" charset="0"/>
                        <a:ea typeface="Walter Turncoat" panose="020B0604020202020204" charset="0"/>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US" sz="2000" dirty="0">
                          <a:solidFill>
                            <a:srgbClr val="00B050"/>
                          </a:solidFill>
                          <a:latin typeface="Walter Turncoat" panose="020B0604020202020204" charset="0"/>
                          <a:ea typeface="Walter Turncoat" panose="020B0604020202020204" charset="0"/>
                          <a:cs typeface="Sniglet"/>
                          <a:sym typeface="Sniglet"/>
                        </a:rPr>
                        <a:t>The Solution</a:t>
                      </a:r>
                      <a:endParaRPr sz="2000" dirty="0">
                        <a:solidFill>
                          <a:srgbClr val="00B050"/>
                        </a:solidFill>
                        <a:latin typeface="Walter Turncoat" panose="020B0604020202020204" charset="0"/>
                        <a:ea typeface="Walter Turncoat" panose="020B0604020202020204" charset="0"/>
                        <a:cs typeface="Sniglet"/>
                        <a:sym typeface="Sniglet"/>
                      </a:endParaRPr>
                    </a:p>
                  </a:txBody>
                  <a:tcPr marL="91425" marR="91425" marT="68575" marB="68575"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035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solidFill>
                            <a:srgbClr val="FFFFFF"/>
                          </a:solidFill>
                          <a:latin typeface="Sniglet" panose="020B0604020202020204" charset="0"/>
                          <a:ea typeface="Sniglet"/>
                          <a:cs typeface="Sniglet"/>
                          <a:sym typeface="Sniglet"/>
                        </a:rPr>
                        <a:t>Government personnel and internal resources not able to process high volumes of funding requests</a:t>
                      </a:r>
                      <a:endParaRPr sz="1200" dirty="0">
                        <a:solidFill>
                          <a:srgbClr val="FFFFFF"/>
                        </a:solidFill>
                        <a:latin typeface="Sniglet" panose="020B0604020202020204" charset="0"/>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c>
                  <a:txBody>
                    <a:bodyPr/>
                    <a:lstStyle/>
                    <a:p>
                      <a:pPr marL="0" lvl="0" indent="0" algn="l">
                        <a:spcBef>
                          <a:spcPts val="0"/>
                        </a:spcBef>
                        <a:spcAft>
                          <a:spcPts val="0"/>
                        </a:spcAft>
                        <a:buNone/>
                      </a:pPr>
                      <a:r>
                        <a:rPr lang="en" sz="1200" dirty="0">
                          <a:solidFill>
                            <a:srgbClr val="FFFFFF"/>
                          </a:solidFill>
                          <a:latin typeface="Sniglet" panose="020B0604020202020204" charset="0"/>
                          <a:ea typeface="Sniglet"/>
                          <a:cs typeface="Sniglet"/>
                          <a:sym typeface="Sniglet"/>
                        </a:rPr>
                        <a:t>Key technical personnel can be allocated to sectors/topical areas linked to the podcasts with support personnel remaining in cross functional support (KYC, due diligence, legal, marketing, accounting)</a:t>
                      </a:r>
                      <a:endParaRPr sz="1200" dirty="0">
                        <a:solidFill>
                          <a:srgbClr val="FFFFFF"/>
                        </a:solidFill>
                        <a:latin typeface="Sniglet" panose="020B0604020202020204" charset="0"/>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extLst>
                  <a:ext uri="{0D108BD9-81ED-4DB2-BD59-A6C34878D82A}">
                    <a16:rowId xmlns:a16="http://schemas.microsoft.com/office/drawing/2014/main" val="10001"/>
                  </a:ext>
                </a:extLst>
              </a:tr>
              <a:tr h="868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1"/>
                          </a:solidFill>
                          <a:latin typeface="Sniglet" panose="020B0604020202020204" charset="0"/>
                          <a:ea typeface="Sniglet"/>
                          <a:cs typeface="Sniglet"/>
                          <a:sym typeface="Sniglet"/>
                        </a:rPr>
                        <a:t>Significant unfunded / uncommitted / undistributed amounts for key programs</a:t>
                      </a:r>
                      <a:endParaRPr sz="1200" dirty="0">
                        <a:solidFill>
                          <a:srgbClr val="FFFFFF"/>
                        </a:solidFill>
                        <a:latin typeface="Sniglet" panose="020B0604020202020204" charset="0"/>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CA" sz="1200" dirty="0">
                          <a:solidFill>
                            <a:srgbClr val="FFFFFF"/>
                          </a:solidFill>
                          <a:latin typeface="Sniglet" panose="020B0604020202020204" charset="0"/>
                          <a:ea typeface="Sniglet"/>
                          <a:cs typeface="Sniglet"/>
                          <a:sym typeface="Sniglet"/>
                        </a:rPr>
                        <a:t>Podcast and social media strategy can be adjusted, as necessary, to align with such sectors or industries that have a high concentration of </a:t>
                      </a:r>
                      <a:r>
                        <a:rPr lang="en-CA" sz="1200" dirty="0" err="1">
                          <a:solidFill>
                            <a:srgbClr val="FFFFFF"/>
                          </a:solidFill>
                          <a:latin typeface="Sniglet" panose="020B0604020202020204" charset="0"/>
                          <a:ea typeface="Sniglet"/>
                          <a:cs typeface="Sniglet"/>
                          <a:sym typeface="Sniglet"/>
                        </a:rPr>
                        <a:t>startups</a:t>
                      </a:r>
                      <a:endParaRPr sz="1200" dirty="0">
                        <a:solidFill>
                          <a:srgbClr val="FFFFFF"/>
                        </a:solidFill>
                        <a:latin typeface="Sniglet" panose="020B0604020202020204" charset="0"/>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868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1"/>
                          </a:solidFill>
                          <a:latin typeface="Sniglet" panose="020B0604020202020204" charset="0"/>
                          <a:ea typeface="Sniglet"/>
                          <a:cs typeface="Sniglet"/>
                          <a:sym typeface="Sniglet"/>
                        </a:rPr>
                        <a:t>Startups not able to fully understand and/or comply with government requirements and may get “lost in the mix”</a:t>
                      </a:r>
                      <a:endParaRPr lang="en-US" sz="1200" dirty="0">
                        <a:solidFill>
                          <a:srgbClr val="FFFFFF"/>
                        </a:solidFill>
                        <a:latin typeface="Sniglet" panose="020B0604020202020204" charset="0"/>
                        <a:ea typeface="Sniglet"/>
                        <a:cs typeface="Sniglet"/>
                        <a:sym typeface="Snigle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solidFill>
                          <a:srgbClr val="FFFFFF"/>
                        </a:solidFill>
                        <a:latin typeface="Sniglet" panose="020B0604020202020204" charset="0"/>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solidFill>
                            <a:srgbClr val="FFFFFF"/>
                          </a:solidFill>
                          <a:latin typeface="Sniglet" panose="020B0604020202020204" charset="0"/>
                          <a:ea typeface="Sniglet"/>
                          <a:cs typeface="Sniglet"/>
                          <a:sym typeface="Sniglet"/>
                        </a:rPr>
                        <a:t>Short explanatory podcasts can be generated to simply highlight the “How To” of applying for government funding which can then be combined with social media posts on various platforms to meet the varying demographic profiles of founders</a:t>
                      </a:r>
                      <a:endParaRPr sz="1200" dirty="0">
                        <a:solidFill>
                          <a:srgbClr val="FFFFFF"/>
                        </a:solidFill>
                        <a:latin typeface="Sniglet" panose="020B0604020202020204" charset="0"/>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extLst>
                  <a:ext uri="{0D108BD9-81ED-4DB2-BD59-A6C34878D82A}">
                    <a16:rowId xmlns:a16="http://schemas.microsoft.com/office/drawing/2014/main" val="10003"/>
                  </a:ext>
                </a:extLst>
              </a:tr>
              <a:tr h="9483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err="1">
                          <a:solidFill>
                            <a:srgbClr val="FFFFFF"/>
                          </a:solidFill>
                          <a:latin typeface="Sniglet" panose="020B0604020202020204" charset="0"/>
                          <a:ea typeface="Sniglet"/>
                          <a:cs typeface="Sniglet"/>
                          <a:sym typeface="Sniglet"/>
                        </a:rPr>
                        <a:t>Startups</a:t>
                      </a:r>
                      <a:r>
                        <a:rPr lang="en-CA" sz="1200" dirty="0">
                          <a:solidFill>
                            <a:srgbClr val="FFFFFF"/>
                          </a:solidFill>
                          <a:latin typeface="Sniglet" panose="020B0604020202020204" charset="0"/>
                          <a:ea typeface="Sniglet"/>
                          <a:cs typeface="Sniglet"/>
                          <a:sym typeface="Sniglet"/>
                        </a:rPr>
                        <a:t> may not be aware of programs linked to their specific project </a:t>
                      </a:r>
                      <a:endParaRPr sz="1200" dirty="0">
                        <a:solidFill>
                          <a:srgbClr val="FFFFFF"/>
                        </a:solidFill>
                        <a:latin typeface="Sniglet" panose="020B0604020202020204" charset="0"/>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100" dirty="0">
                          <a:solidFill>
                            <a:srgbClr val="FFFFFF"/>
                          </a:solidFill>
                          <a:latin typeface="Sniglet" panose="020B0604020202020204" charset="0"/>
                          <a:ea typeface="Sniglet"/>
                          <a:cs typeface="Sniglet"/>
                          <a:sym typeface="Sniglet"/>
                        </a:rPr>
                        <a:t>Podcast episodes combined with social media posts will increase the chances of getting the attention of founders, particularly younger demographics</a:t>
                      </a:r>
                      <a:endParaRPr sz="1100" dirty="0">
                        <a:solidFill>
                          <a:srgbClr val="FFFFFF"/>
                        </a:solidFill>
                        <a:latin typeface="Sniglet" panose="020B0604020202020204" charset="0"/>
                        <a:ea typeface="Sniglet"/>
                        <a:cs typeface="Sniglet"/>
                        <a:sym typeface="Sniglet"/>
                      </a:endParaRPr>
                    </a:p>
                  </a:txBody>
                  <a:tcPr marL="91425" marR="91425" marT="68575" marB="68575"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bl>
          </a:graphicData>
        </a:graphic>
      </p:graphicFrame>
      <p:sp>
        <p:nvSpPr>
          <p:cNvPr id="5" name="Shape 312"/>
          <p:cNvSpPr/>
          <p:nvPr/>
        </p:nvSpPr>
        <p:spPr>
          <a:xfrm>
            <a:off x="271456" y="65762"/>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 y="9318"/>
            <a:ext cx="7012873" cy="598033"/>
          </a:xfrm>
          <a:prstGeom prst="rect">
            <a:avLst/>
          </a:prstGeom>
          <a:solidFill>
            <a:schemeClr val="tx2">
              <a:alpha val="0"/>
            </a:schemeClr>
          </a:solidFill>
          <a:effectLst>
            <a:softEdge rad="76200"/>
          </a:effectLst>
        </p:spPr>
        <p:txBody>
          <a:bodyPr spcFirstLastPara="1" wrap="square" lIns="91425" tIns="91425" rIns="91425" bIns="91425" anchor="t" anchorCtr="0">
            <a:noAutofit/>
          </a:bodyPr>
          <a:lstStyle/>
          <a:p>
            <a:pPr marL="0" lvl="0" indent="0" rtl="0">
              <a:spcBef>
                <a:spcPts val="0"/>
              </a:spcBef>
              <a:spcAft>
                <a:spcPts val="0"/>
              </a:spcAft>
              <a:buNone/>
            </a:pPr>
            <a:r>
              <a:rPr lang="en-GB" dirty="0">
                <a:solidFill>
                  <a:srgbClr val="FF0000"/>
                </a:solidFill>
              </a:rPr>
              <a:t>Reverse Pitch | </a:t>
            </a:r>
            <a:r>
              <a:rPr lang="en" dirty="0">
                <a:solidFill>
                  <a:srgbClr val="FF0000"/>
                </a:solidFill>
              </a:rPr>
              <a:t>Investment Made Easy</a:t>
            </a:r>
            <a:endParaRPr dirty="0">
              <a:solidFill>
                <a:srgbClr val="FF0000"/>
              </a:solidFill>
            </a:endParaRPr>
          </a:p>
        </p:txBody>
      </p:sp>
      <p:sp>
        <p:nvSpPr>
          <p:cNvPr id="204" name="Shape 204"/>
          <p:cNvSpPr/>
          <p:nvPr/>
        </p:nvSpPr>
        <p:spPr>
          <a:xfrm>
            <a:off x="7695894" y="196087"/>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5" name="Shape 205"/>
          <p:cNvSpPr/>
          <p:nvPr/>
        </p:nvSpPr>
        <p:spPr>
          <a:xfrm>
            <a:off x="7168299" y="299142"/>
            <a:ext cx="652720" cy="503496"/>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FF0000"/>
              </a:solidFill>
            </a:endParaRPr>
          </a:p>
        </p:txBody>
      </p:sp>
      <p:sp>
        <p:nvSpPr>
          <p:cNvPr id="206" name="Shape 206"/>
          <p:cNvSpPr/>
          <p:nvPr/>
        </p:nvSpPr>
        <p:spPr>
          <a:xfrm>
            <a:off x="556081" y="2574322"/>
            <a:ext cx="1899952" cy="1701076"/>
          </a:xfrm>
          <a:prstGeom prst="ellipse">
            <a:avLst/>
          </a:prstGeom>
          <a:solidFill>
            <a:schemeClr val="tx2">
              <a:alpha val="34000"/>
            </a:schemeClr>
          </a:solidFill>
          <a:ln>
            <a:noFill/>
          </a:ln>
          <a:effectLst>
            <a:softEdge rad="101600"/>
          </a:effectLst>
        </p:spPr>
        <p:txBody>
          <a:bodyPr spcFirstLastPara="1" wrap="square" lIns="91425" tIns="91425" rIns="91425" bIns="91425" anchor="ctr" anchorCtr="0">
            <a:noAutofit/>
          </a:bodyPr>
          <a:lstStyle/>
          <a:p>
            <a:pPr marL="0" lvl="0" indent="0" algn="ctr">
              <a:spcBef>
                <a:spcPts val="0"/>
              </a:spcBef>
              <a:spcAft>
                <a:spcPts val="0"/>
              </a:spcAft>
              <a:buNone/>
            </a:pPr>
            <a:r>
              <a:rPr lang="en" dirty="0">
                <a:solidFill>
                  <a:schemeClr val="tx1"/>
                </a:solidFill>
                <a:latin typeface="Sniglet"/>
                <a:ea typeface="Sniglet"/>
                <a:cs typeface="Sniglet"/>
                <a:sym typeface="Sniglet"/>
              </a:rPr>
              <a:t>Podcasts explain funding requirements</a:t>
            </a:r>
            <a:endParaRPr dirty="0">
              <a:solidFill>
                <a:schemeClr val="tx1"/>
              </a:solidFill>
              <a:latin typeface="Sniglet"/>
              <a:ea typeface="Sniglet"/>
              <a:cs typeface="Sniglet"/>
              <a:sym typeface="Sniglet"/>
            </a:endParaRPr>
          </a:p>
        </p:txBody>
      </p:sp>
      <p:grpSp>
        <p:nvGrpSpPr>
          <p:cNvPr id="209" name="Shape 209"/>
          <p:cNvGrpSpPr/>
          <p:nvPr/>
        </p:nvGrpSpPr>
        <p:grpSpPr>
          <a:xfrm>
            <a:off x="2158120" y="3201039"/>
            <a:ext cx="1792245" cy="232966"/>
            <a:chOff x="2266178" y="2764475"/>
            <a:chExt cx="1792245" cy="232966"/>
          </a:xfrm>
          <a:solidFill>
            <a:srgbClr val="0070C0"/>
          </a:solidFill>
        </p:grpSpPr>
        <p:sp>
          <p:nvSpPr>
            <p:cNvPr id="210" name="Shape 210"/>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1" name="Shape 211"/>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12" name="Shape 212"/>
          <p:cNvGrpSpPr/>
          <p:nvPr/>
        </p:nvGrpSpPr>
        <p:grpSpPr>
          <a:xfrm>
            <a:off x="5127159" y="3198061"/>
            <a:ext cx="1792245" cy="232966"/>
            <a:chOff x="2266178" y="2764475"/>
            <a:chExt cx="1792245" cy="232966"/>
          </a:xfrm>
          <a:solidFill>
            <a:srgbClr val="0070C0"/>
          </a:solidFill>
        </p:grpSpPr>
        <p:sp>
          <p:nvSpPr>
            <p:cNvPr id="213" name="Shape 213"/>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4" name="Shape 214"/>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 name="TextBox 1"/>
          <p:cNvSpPr txBox="1"/>
          <p:nvPr/>
        </p:nvSpPr>
        <p:spPr>
          <a:xfrm>
            <a:off x="16518" y="1274170"/>
            <a:ext cx="9144000" cy="584775"/>
          </a:xfrm>
          <a:prstGeom prst="rect">
            <a:avLst/>
          </a:prstGeom>
          <a:solidFill>
            <a:schemeClr val="bg1">
              <a:alpha val="59000"/>
            </a:schemeClr>
          </a:solidFill>
          <a:effectLst>
            <a:softEdge rad="38100"/>
          </a:effectLst>
        </p:spPr>
        <p:txBody>
          <a:bodyPr wrap="square" rtlCol="0">
            <a:spAutoFit/>
          </a:bodyPr>
          <a:lstStyle/>
          <a:p>
            <a:pPr algn="ctr"/>
            <a:r>
              <a:rPr lang="en-US" sz="1600" dirty="0">
                <a:solidFill>
                  <a:schemeClr val="tx1"/>
                </a:solidFill>
                <a:latin typeface="Sniglet" panose="020B0604020202020204" charset="0"/>
                <a:cs typeface="Sniglet" panose="020B0604020202020204" charset="0"/>
              </a:rPr>
              <a:t>Our goal is to use the podcast medium to provide government tech funding programs with relevant and targeted information for startup founders and their teams</a:t>
            </a:r>
          </a:p>
        </p:txBody>
      </p:sp>
      <p:sp>
        <p:nvSpPr>
          <p:cNvPr id="15" name="Shape 206"/>
          <p:cNvSpPr/>
          <p:nvPr/>
        </p:nvSpPr>
        <p:spPr>
          <a:xfrm>
            <a:off x="3761983" y="2591798"/>
            <a:ext cx="1932057" cy="1569386"/>
          </a:xfrm>
          <a:prstGeom prst="ellipse">
            <a:avLst/>
          </a:prstGeom>
          <a:solidFill>
            <a:schemeClr val="tx2">
              <a:alpha val="71000"/>
            </a:schemeClr>
          </a:solidFill>
          <a:ln>
            <a:noFill/>
          </a:ln>
          <a:effectLst>
            <a:softEdge rad="38100"/>
          </a:effectLst>
        </p:spPr>
        <p:txBody>
          <a:bodyPr spcFirstLastPara="1" wrap="square" lIns="91425" tIns="91425" rIns="91425" bIns="91425" anchor="ctr" anchorCtr="0">
            <a:noAutofit/>
          </a:bodyPr>
          <a:lstStyle/>
          <a:p>
            <a:pPr marL="0" lvl="0" indent="0" algn="ctr">
              <a:spcBef>
                <a:spcPts val="0"/>
              </a:spcBef>
              <a:spcAft>
                <a:spcPts val="0"/>
              </a:spcAft>
              <a:buNone/>
            </a:pPr>
            <a:r>
              <a:rPr lang="en-CA" dirty="0">
                <a:solidFill>
                  <a:schemeClr val="tx1"/>
                </a:solidFill>
                <a:latin typeface="Sniglet"/>
                <a:ea typeface="Sniglet"/>
                <a:cs typeface="Sniglet"/>
                <a:sym typeface="Sniglet"/>
              </a:rPr>
              <a:t>Podcasts supplements existing media and online info</a:t>
            </a:r>
            <a:endParaRPr dirty="0">
              <a:solidFill>
                <a:schemeClr val="tx1"/>
              </a:solidFill>
              <a:latin typeface="Sniglet"/>
              <a:ea typeface="Sniglet"/>
              <a:cs typeface="Sniglet"/>
              <a:sym typeface="Sniglet"/>
            </a:endParaRPr>
          </a:p>
        </p:txBody>
      </p:sp>
      <p:sp>
        <p:nvSpPr>
          <p:cNvPr id="16" name="Shape 206"/>
          <p:cNvSpPr/>
          <p:nvPr/>
        </p:nvSpPr>
        <p:spPr>
          <a:xfrm>
            <a:off x="6652860" y="2591798"/>
            <a:ext cx="1683600" cy="1683600"/>
          </a:xfrm>
          <a:prstGeom prst="ellipse">
            <a:avLst/>
          </a:prstGeom>
          <a:solidFill>
            <a:schemeClr val="tx2">
              <a:alpha val="54000"/>
            </a:schemeClr>
          </a:solidFill>
          <a:ln>
            <a:noFill/>
          </a:ln>
          <a:effectLst>
            <a:softEdge rad="63500"/>
          </a:effectLst>
        </p:spPr>
        <p:txBody>
          <a:bodyPr spcFirstLastPara="1" wrap="square" lIns="91425" tIns="91425" rIns="91425" bIns="91425" anchor="ctr" anchorCtr="0">
            <a:noAutofit/>
          </a:bodyPr>
          <a:lstStyle/>
          <a:p>
            <a:pPr marL="0" lvl="0" indent="0" algn="ctr">
              <a:spcBef>
                <a:spcPts val="0"/>
              </a:spcBef>
              <a:spcAft>
                <a:spcPts val="0"/>
              </a:spcAft>
              <a:buNone/>
            </a:pPr>
            <a:r>
              <a:rPr lang="en" dirty="0">
                <a:solidFill>
                  <a:schemeClr val="tx1"/>
                </a:solidFill>
                <a:latin typeface="Sniglet"/>
                <a:ea typeface="Sniglet"/>
                <a:cs typeface="Sniglet"/>
                <a:sym typeface="Sniglet"/>
              </a:rPr>
              <a:t>Podcasts targets both project leaders and founders </a:t>
            </a:r>
            <a:endParaRPr dirty="0">
              <a:solidFill>
                <a:schemeClr val="tx1"/>
              </a:solidFill>
              <a:latin typeface="Sniglet"/>
              <a:ea typeface="Sniglet"/>
              <a:cs typeface="Sniglet"/>
              <a:sym typeface="Sniglet"/>
            </a:endParaRPr>
          </a:p>
        </p:txBody>
      </p:sp>
      <p:sp>
        <p:nvSpPr>
          <p:cNvPr id="17" name="Shape 396"/>
          <p:cNvSpPr/>
          <p:nvPr/>
        </p:nvSpPr>
        <p:spPr>
          <a:xfrm>
            <a:off x="512003" y="2541825"/>
            <a:ext cx="1962358" cy="1733573"/>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0070C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9" name="Shape 396"/>
          <p:cNvSpPr/>
          <p:nvPr/>
        </p:nvSpPr>
        <p:spPr>
          <a:xfrm>
            <a:off x="3632827" y="2525764"/>
            <a:ext cx="2237886" cy="1749634"/>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0070C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 name="Shape 396"/>
          <p:cNvSpPr/>
          <p:nvPr/>
        </p:nvSpPr>
        <p:spPr>
          <a:xfrm>
            <a:off x="6549741" y="2552973"/>
            <a:ext cx="1889837" cy="1701077"/>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0070C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107013"/>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t>Why </a:t>
            </a:r>
            <a:r>
              <a:rPr lang="en-CA" sz="2800" dirty="0"/>
              <a:t>Reverse Pitch</a:t>
            </a:r>
            <a:r>
              <a:rPr lang="en" sz="2800" dirty="0"/>
              <a:t>? </a:t>
            </a:r>
            <a:r>
              <a:rPr lang="en" sz="2800" dirty="0">
                <a:solidFill>
                  <a:srgbClr val="FFFF00"/>
                </a:solidFill>
              </a:rPr>
              <a:t>|</a:t>
            </a:r>
            <a:r>
              <a:rPr lang="en" sz="2800" dirty="0">
                <a:solidFill>
                  <a:srgbClr val="13D353"/>
                </a:solidFill>
              </a:rPr>
              <a:t> </a:t>
            </a:r>
            <a:r>
              <a:rPr lang="en" sz="2800" dirty="0">
                <a:solidFill>
                  <a:schemeClr val="bg1"/>
                </a:solidFill>
              </a:rPr>
              <a:t>A Summation</a:t>
            </a:r>
            <a:endParaRPr sz="2800" dirty="0"/>
          </a:p>
        </p:txBody>
      </p:sp>
      <p:sp>
        <p:nvSpPr>
          <p:cNvPr id="5" name="Shape 312"/>
          <p:cNvSpPr/>
          <p:nvPr/>
        </p:nvSpPr>
        <p:spPr>
          <a:xfrm>
            <a:off x="252538" y="138214"/>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09AEE9"/>
              </a:solidFill>
            </a:endParaRPr>
          </a:p>
        </p:txBody>
      </p:sp>
      <p:sp>
        <p:nvSpPr>
          <p:cNvPr id="3" name="TextBox 2"/>
          <p:cNvSpPr txBox="1"/>
          <p:nvPr/>
        </p:nvSpPr>
        <p:spPr>
          <a:xfrm>
            <a:off x="5183395" y="929667"/>
            <a:ext cx="3676825" cy="646331"/>
          </a:xfrm>
          <a:prstGeom prst="rect">
            <a:avLst/>
          </a:prstGeom>
          <a:noFill/>
        </p:spPr>
        <p:txBody>
          <a:bodyPr wrap="square" rtlCol="0">
            <a:spAutoFit/>
          </a:bodyPr>
          <a:lstStyle/>
          <a:p>
            <a:pPr lvl="0">
              <a:spcAft>
                <a:spcPts val="800"/>
              </a:spcAft>
              <a:defRPr/>
            </a:pPr>
            <a:r>
              <a:rPr lang="en-US" sz="1200" dirty="0">
                <a:solidFill>
                  <a:schemeClr val="bg1"/>
                </a:solidFill>
                <a:latin typeface="Sniglet" panose="020B0604020202020204" charset="0"/>
              </a:rPr>
              <a:t>Employees may feel more connected to the startups whether or not ultimately end up with a funding commitment</a:t>
            </a:r>
          </a:p>
        </p:txBody>
      </p:sp>
      <p:sp>
        <p:nvSpPr>
          <p:cNvPr id="4" name="TextBox 3"/>
          <p:cNvSpPr txBox="1"/>
          <p:nvPr/>
        </p:nvSpPr>
        <p:spPr>
          <a:xfrm>
            <a:off x="5845726" y="529542"/>
            <a:ext cx="1351652" cy="400110"/>
          </a:xfrm>
          <a:prstGeom prst="rect">
            <a:avLst/>
          </a:prstGeom>
          <a:noFill/>
        </p:spPr>
        <p:txBody>
          <a:bodyPr wrap="none" rtlCol="0">
            <a:spAutoFit/>
          </a:bodyPr>
          <a:lstStyle/>
          <a:p>
            <a:r>
              <a:rPr lang="en-US" sz="2000" dirty="0">
                <a:solidFill>
                  <a:srgbClr val="09AEE9"/>
                </a:solidFill>
                <a:latin typeface="Walter Turncoat" panose="020B0604020202020204" charset="0"/>
                <a:ea typeface="Walter Turncoat" panose="020B0604020202020204" charset="0"/>
                <a:cs typeface="Sniglet"/>
                <a:sym typeface="Sniglet"/>
              </a:rPr>
              <a:t>Outcomes</a:t>
            </a:r>
            <a:endParaRPr lang="en-US" sz="2000" dirty="0"/>
          </a:p>
        </p:txBody>
      </p:sp>
      <p:sp>
        <p:nvSpPr>
          <p:cNvPr id="10" name="Shape 395"/>
          <p:cNvSpPr/>
          <p:nvPr/>
        </p:nvSpPr>
        <p:spPr>
          <a:xfrm>
            <a:off x="5075884" y="980932"/>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1" name="Shape 395"/>
          <p:cNvSpPr/>
          <p:nvPr/>
        </p:nvSpPr>
        <p:spPr>
          <a:xfrm>
            <a:off x="5072514" y="1461226"/>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2" name="Shape 395"/>
          <p:cNvSpPr/>
          <p:nvPr/>
        </p:nvSpPr>
        <p:spPr>
          <a:xfrm>
            <a:off x="5072514" y="1916061"/>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3" name="Shape 395"/>
          <p:cNvSpPr/>
          <p:nvPr/>
        </p:nvSpPr>
        <p:spPr>
          <a:xfrm>
            <a:off x="5069144" y="2393389"/>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4" name="Shape 395"/>
          <p:cNvSpPr/>
          <p:nvPr/>
        </p:nvSpPr>
        <p:spPr>
          <a:xfrm>
            <a:off x="5065774" y="3035493"/>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5" name="Shape 395"/>
          <p:cNvSpPr/>
          <p:nvPr/>
        </p:nvSpPr>
        <p:spPr>
          <a:xfrm>
            <a:off x="5065774" y="3513633"/>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16" name="Shape 395"/>
          <p:cNvSpPr/>
          <p:nvPr/>
        </p:nvSpPr>
        <p:spPr>
          <a:xfrm>
            <a:off x="5065774" y="3967656"/>
            <a:ext cx="126123" cy="13267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sp>
        <p:nvSpPr>
          <p:cNvPr id="8" name="TextBox 7"/>
          <p:cNvSpPr txBox="1"/>
          <p:nvPr/>
        </p:nvSpPr>
        <p:spPr>
          <a:xfrm>
            <a:off x="1950241" y="529542"/>
            <a:ext cx="1418978" cy="400110"/>
          </a:xfrm>
          <a:prstGeom prst="rect">
            <a:avLst/>
          </a:prstGeom>
          <a:noFill/>
        </p:spPr>
        <p:txBody>
          <a:bodyPr wrap="none" rtlCol="0">
            <a:spAutoFit/>
          </a:bodyPr>
          <a:lstStyle/>
          <a:p>
            <a:r>
              <a:rPr lang="en-US" sz="2000" dirty="0">
                <a:solidFill>
                  <a:srgbClr val="00B050"/>
                </a:solidFill>
                <a:latin typeface="Walter Turncoat" panose="020B0604020202020204" charset="0"/>
                <a:ea typeface="Walter Turncoat" panose="020B0604020202020204" charset="0"/>
                <a:cs typeface="Sniglet"/>
                <a:sym typeface="Sniglet"/>
              </a:rPr>
              <a:t>Incentives</a:t>
            </a:r>
            <a:endParaRPr lang="en-US" dirty="0"/>
          </a:p>
        </p:txBody>
      </p:sp>
      <p:sp>
        <p:nvSpPr>
          <p:cNvPr id="18" name="TextBox 17"/>
          <p:cNvSpPr txBox="1"/>
          <p:nvPr/>
        </p:nvSpPr>
        <p:spPr>
          <a:xfrm>
            <a:off x="403682" y="929652"/>
            <a:ext cx="4449034" cy="492443"/>
          </a:xfrm>
          <a:prstGeom prst="rect">
            <a:avLst/>
          </a:prstGeom>
          <a:noFill/>
        </p:spPr>
        <p:txBody>
          <a:bodyPr wrap="square" rtlCol="0">
            <a:spAutoFit/>
          </a:bodyPr>
          <a:lstStyle/>
          <a:p>
            <a:pPr lvl="0">
              <a:spcAft>
                <a:spcPts val="800"/>
              </a:spcAft>
              <a:defRPr/>
            </a:pPr>
            <a:r>
              <a:rPr lang="en-US" sz="1300" dirty="0">
                <a:solidFill>
                  <a:schemeClr val="bg1"/>
                </a:solidFill>
                <a:latin typeface="Sniglet" panose="020B0604020202020204" charset="0"/>
              </a:rPr>
              <a:t>Government employees become more directly involved in the process from the start</a:t>
            </a:r>
          </a:p>
        </p:txBody>
      </p:sp>
      <p:sp>
        <p:nvSpPr>
          <p:cNvPr id="22" name="Shape 353"/>
          <p:cNvSpPr/>
          <p:nvPr/>
        </p:nvSpPr>
        <p:spPr>
          <a:xfrm>
            <a:off x="187254" y="948051"/>
            <a:ext cx="212112" cy="226862"/>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3" name="Shape 353"/>
          <p:cNvSpPr/>
          <p:nvPr/>
        </p:nvSpPr>
        <p:spPr>
          <a:xfrm>
            <a:off x="187254" y="1696435"/>
            <a:ext cx="212112" cy="226862"/>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 name="Shape 353"/>
          <p:cNvSpPr/>
          <p:nvPr/>
        </p:nvSpPr>
        <p:spPr>
          <a:xfrm>
            <a:off x="187254" y="2963038"/>
            <a:ext cx="212112" cy="226862"/>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Shape 353"/>
          <p:cNvSpPr/>
          <p:nvPr/>
        </p:nvSpPr>
        <p:spPr>
          <a:xfrm>
            <a:off x="187254" y="3828868"/>
            <a:ext cx="212112" cy="226862"/>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0" name="TextBox 29">
            <a:extLst>
              <a:ext uri="{FF2B5EF4-FFF2-40B4-BE49-F238E27FC236}">
                <a16:creationId xmlns:a16="http://schemas.microsoft.com/office/drawing/2014/main" id="{BA158D89-440E-8640-8DC9-FAF3FE88EA8B}"/>
              </a:ext>
            </a:extLst>
          </p:cNvPr>
          <p:cNvSpPr txBox="1"/>
          <p:nvPr/>
        </p:nvSpPr>
        <p:spPr>
          <a:xfrm>
            <a:off x="5183395" y="1649564"/>
            <a:ext cx="3676825" cy="892552"/>
          </a:xfrm>
          <a:prstGeom prst="rect">
            <a:avLst/>
          </a:prstGeom>
          <a:noFill/>
        </p:spPr>
        <p:txBody>
          <a:bodyPr wrap="square" rtlCol="0">
            <a:spAutoFit/>
          </a:bodyPr>
          <a:lstStyle/>
          <a:p>
            <a:pPr lvl="0">
              <a:spcAft>
                <a:spcPts val="800"/>
              </a:spcAft>
              <a:defRPr/>
            </a:pPr>
            <a:r>
              <a:rPr lang="en-US" sz="1300" dirty="0">
                <a:solidFill>
                  <a:schemeClr val="bg1"/>
                </a:solidFill>
                <a:latin typeface="Sniglet" panose="020B0604020202020204" charset="0"/>
              </a:rPr>
              <a:t>Community will view government more as a partner in improving the economic opportunities (which was prevalent in the pre-</a:t>
            </a:r>
            <a:r>
              <a:rPr lang="en-US" sz="1300" dirty="0" err="1">
                <a:solidFill>
                  <a:schemeClr val="bg1"/>
                </a:solidFill>
                <a:latin typeface="Sniglet" panose="020B0604020202020204" charset="0"/>
              </a:rPr>
              <a:t>Covid</a:t>
            </a:r>
            <a:r>
              <a:rPr lang="en-US" sz="1300" dirty="0">
                <a:solidFill>
                  <a:schemeClr val="bg1"/>
                </a:solidFill>
                <a:latin typeface="Sniglet" panose="020B0604020202020204" charset="0"/>
              </a:rPr>
              <a:t> period; more heightened in recent months </a:t>
            </a:r>
          </a:p>
        </p:txBody>
      </p:sp>
      <p:sp>
        <p:nvSpPr>
          <p:cNvPr id="31" name="TextBox 30">
            <a:extLst>
              <a:ext uri="{FF2B5EF4-FFF2-40B4-BE49-F238E27FC236}">
                <a16:creationId xmlns:a16="http://schemas.microsoft.com/office/drawing/2014/main" id="{F5B9D73F-768A-0149-B018-E3E7E78D0449}"/>
              </a:ext>
            </a:extLst>
          </p:cNvPr>
          <p:cNvSpPr txBox="1"/>
          <p:nvPr/>
        </p:nvSpPr>
        <p:spPr>
          <a:xfrm>
            <a:off x="403682" y="1664179"/>
            <a:ext cx="4449034" cy="1092607"/>
          </a:xfrm>
          <a:prstGeom prst="rect">
            <a:avLst/>
          </a:prstGeom>
          <a:noFill/>
        </p:spPr>
        <p:txBody>
          <a:bodyPr wrap="square" rtlCol="0">
            <a:spAutoFit/>
          </a:bodyPr>
          <a:lstStyle/>
          <a:p>
            <a:pPr lvl="0">
              <a:spcAft>
                <a:spcPts val="800"/>
              </a:spcAft>
              <a:defRPr/>
            </a:pPr>
            <a:r>
              <a:rPr lang="en-US" sz="1300" dirty="0">
                <a:solidFill>
                  <a:schemeClr val="bg1"/>
                </a:solidFill>
                <a:latin typeface="Sniglet" panose="020B0604020202020204" charset="0"/>
              </a:rPr>
              <a:t>Government programs may attract a more diverse demographic profile and variety of skill sets of its employees that may not ordinarily seek employment: videographers, social media experts, branding and marketing</a:t>
            </a:r>
          </a:p>
        </p:txBody>
      </p:sp>
      <p:sp>
        <p:nvSpPr>
          <p:cNvPr id="32" name="TextBox 31">
            <a:extLst>
              <a:ext uri="{FF2B5EF4-FFF2-40B4-BE49-F238E27FC236}">
                <a16:creationId xmlns:a16="http://schemas.microsoft.com/office/drawing/2014/main" id="{F6258ABC-33C8-C149-8B47-0DD9AB45EEF0}"/>
              </a:ext>
            </a:extLst>
          </p:cNvPr>
          <p:cNvSpPr txBox="1"/>
          <p:nvPr/>
        </p:nvSpPr>
        <p:spPr>
          <a:xfrm>
            <a:off x="435213" y="2913712"/>
            <a:ext cx="4449034" cy="492443"/>
          </a:xfrm>
          <a:prstGeom prst="rect">
            <a:avLst/>
          </a:prstGeom>
          <a:noFill/>
        </p:spPr>
        <p:txBody>
          <a:bodyPr wrap="square" rtlCol="0">
            <a:spAutoFit/>
          </a:bodyPr>
          <a:lstStyle/>
          <a:p>
            <a:pPr lvl="0">
              <a:spcAft>
                <a:spcPts val="800"/>
              </a:spcAft>
              <a:defRPr/>
            </a:pPr>
            <a:r>
              <a:rPr lang="en-US" sz="1300" dirty="0">
                <a:solidFill>
                  <a:schemeClr val="bg1"/>
                </a:solidFill>
                <a:latin typeface="Sniglet" panose="020B0604020202020204" charset="0"/>
              </a:rPr>
              <a:t>Startups will be less intimidated by common perception of “government bureaucracy and red tape” </a:t>
            </a:r>
          </a:p>
        </p:txBody>
      </p:sp>
      <p:sp>
        <p:nvSpPr>
          <p:cNvPr id="33" name="TextBox 32">
            <a:extLst>
              <a:ext uri="{FF2B5EF4-FFF2-40B4-BE49-F238E27FC236}">
                <a16:creationId xmlns:a16="http://schemas.microsoft.com/office/drawing/2014/main" id="{8AE385CE-A6EF-9A46-935D-01E1F658E018}"/>
              </a:ext>
            </a:extLst>
          </p:cNvPr>
          <p:cNvSpPr txBox="1"/>
          <p:nvPr/>
        </p:nvSpPr>
        <p:spPr>
          <a:xfrm>
            <a:off x="5183394" y="2929777"/>
            <a:ext cx="3676825" cy="646331"/>
          </a:xfrm>
          <a:prstGeom prst="rect">
            <a:avLst/>
          </a:prstGeom>
          <a:noFill/>
        </p:spPr>
        <p:txBody>
          <a:bodyPr wrap="square" rtlCol="0">
            <a:spAutoFit/>
          </a:bodyPr>
          <a:lstStyle/>
          <a:p>
            <a:pPr lvl="0">
              <a:spcAft>
                <a:spcPts val="800"/>
              </a:spcAft>
              <a:defRPr/>
            </a:pPr>
            <a:r>
              <a:rPr lang="en-US" sz="1200" dirty="0">
                <a:solidFill>
                  <a:schemeClr val="bg1"/>
                </a:solidFill>
                <a:latin typeface="Sniglet" panose="020B0604020202020204" charset="0"/>
              </a:rPr>
              <a:t>Startup founders and their team will be more inclined to share their positive experiences with like-minded startups</a:t>
            </a:r>
          </a:p>
        </p:txBody>
      </p:sp>
      <p:sp>
        <p:nvSpPr>
          <p:cNvPr id="34" name="TextBox 33">
            <a:extLst>
              <a:ext uri="{FF2B5EF4-FFF2-40B4-BE49-F238E27FC236}">
                <a16:creationId xmlns:a16="http://schemas.microsoft.com/office/drawing/2014/main" id="{7B394572-022E-2241-8BEE-0B77BC10A7C3}"/>
              </a:ext>
            </a:extLst>
          </p:cNvPr>
          <p:cNvSpPr txBox="1"/>
          <p:nvPr/>
        </p:nvSpPr>
        <p:spPr>
          <a:xfrm>
            <a:off x="435213" y="3787772"/>
            <a:ext cx="4449034" cy="692497"/>
          </a:xfrm>
          <a:prstGeom prst="rect">
            <a:avLst/>
          </a:prstGeom>
          <a:noFill/>
        </p:spPr>
        <p:txBody>
          <a:bodyPr wrap="square" rtlCol="0">
            <a:spAutoFit/>
          </a:bodyPr>
          <a:lstStyle/>
          <a:p>
            <a:pPr lvl="0">
              <a:spcAft>
                <a:spcPts val="800"/>
              </a:spcAft>
              <a:defRPr/>
            </a:pPr>
            <a:r>
              <a:rPr lang="en-US" sz="1300" dirty="0">
                <a:solidFill>
                  <a:schemeClr val="bg1"/>
                </a:solidFill>
                <a:latin typeface="Sniglet" panose="020B0604020202020204" charset="0"/>
              </a:rPr>
              <a:t>Startups will be able to hone their pitch-decks and corporate presentations in a less stressful environment (in front of VC, PE, family office or other investors</a:t>
            </a:r>
          </a:p>
        </p:txBody>
      </p:sp>
      <p:sp>
        <p:nvSpPr>
          <p:cNvPr id="35" name="TextBox 34">
            <a:extLst>
              <a:ext uri="{FF2B5EF4-FFF2-40B4-BE49-F238E27FC236}">
                <a16:creationId xmlns:a16="http://schemas.microsoft.com/office/drawing/2014/main" id="{28082A9F-BF1F-1C4C-A3B7-301EA414AF9C}"/>
              </a:ext>
            </a:extLst>
          </p:cNvPr>
          <p:cNvSpPr txBox="1"/>
          <p:nvPr/>
        </p:nvSpPr>
        <p:spPr>
          <a:xfrm>
            <a:off x="5198637" y="3786762"/>
            <a:ext cx="3676825" cy="646331"/>
          </a:xfrm>
          <a:prstGeom prst="rect">
            <a:avLst/>
          </a:prstGeom>
          <a:noFill/>
        </p:spPr>
        <p:txBody>
          <a:bodyPr wrap="square" rtlCol="0">
            <a:spAutoFit/>
          </a:bodyPr>
          <a:lstStyle/>
          <a:p>
            <a:pPr lvl="0">
              <a:spcAft>
                <a:spcPts val="800"/>
              </a:spcAft>
              <a:defRPr/>
            </a:pPr>
            <a:r>
              <a:rPr lang="en-US" sz="1200" dirty="0">
                <a:solidFill>
                  <a:schemeClr val="bg1"/>
                </a:solidFill>
                <a:latin typeface="Sniglet" panose="020B0604020202020204" charset="0"/>
              </a:rPr>
              <a:t>VC/PE investors more likely to co-invest if government involved in early stage Seed and Series-A funding</a:t>
            </a:r>
          </a:p>
        </p:txBody>
      </p:sp>
    </p:spTree>
    <p:extLst>
      <p:ext uri="{BB962C8B-B14F-4D97-AF65-F5344CB8AC3E}">
        <p14:creationId xmlns:p14="http://schemas.microsoft.com/office/powerpoint/2010/main" val="391524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0" y="0"/>
            <a:ext cx="9156000" cy="54351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dirty="0"/>
              <a:t>Reverse Pitch | Target Market</a:t>
            </a:r>
            <a:endParaRPr sz="3600" dirty="0"/>
          </a:p>
        </p:txBody>
      </p:sp>
      <p:sp>
        <p:nvSpPr>
          <p:cNvPr id="9" name="Shape 116"/>
          <p:cNvSpPr txBox="1">
            <a:spLocks noGrp="1"/>
          </p:cNvSpPr>
          <p:nvPr>
            <p:ph type="body" idx="1"/>
          </p:nvPr>
        </p:nvSpPr>
        <p:spPr>
          <a:xfrm>
            <a:off x="133594" y="904498"/>
            <a:ext cx="4215098" cy="1999787"/>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800" u="sng" dirty="0">
                <a:solidFill>
                  <a:srgbClr val="09AEE9"/>
                </a:solidFill>
              </a:rPr>
              <a:t>Municipal Level</a:t>
            </a:r>
          </a:p>
          <a:p>
            <a:pPr marL="0" lvl="0" indent="0">
              <a:buNone/>
            </a:pPr>
            <a:r>
              <a:rPr lang="en-US" sz="1200" dirty="0">
                <a:solidFill>
                  <a:schemeClr val="bg1"/>
                </a:solidFill>
              </a:rPr>
              <a:t>Need to expand. </a:t>
            </a:r>
            <a:endParaRPr lang="en-US" sz="1050" dirty="0">
              <a:solidFill>
                <a:schemeClr val="bg1"/>
              </a:solidFill>
            </a:endParaRPr>
          </a:p>
        </p:txBody>
      </p:sp>
      <p:sp>
        <p:nvSpPr>
          <p:cNvPr id="10" name="Shape 116"/>
          <p:cNvSpPr txBox="1">
            <a:spLocks/>
          </p:cNvSpPr>
          <p:nvPr/>
        </p:nvSpPr>
        <p:spPr>
          <a:xfrm>
            <a:off x="4620884" y="1757910"/>
            <a:ext cx="4735961" cy="22927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1pPr>
            <a:lvl2pPr marL="914400" marR="0" lvl="1"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2pPr>
            <a:lvl3pPr marL="1371600" marR="0" lvl="2"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3pPr>
            <a:lvl4pPr marL="1828800" marR="0" lvl="3"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4pPr>
            <a:lvl5pPr marL="2286000" marR="0" lvl="4"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5pPr>
            <a:lvl6pPr marL="2743200" marR="0" lvl="5"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6pPr>
            <a:lvl7pPr marL="3200400" marR="0" lvl="6"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7pPr>
            <a:lvl8pPr marL="3657600" marR="0" lvl="7"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8pPr>
            <a:lvl9pPr marL="4114800" marR="0" lvl="8"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9pPr>
          </a:lstStyle>
          <a:p>
            <a:pPr marL="0" indent="0">
              <a:buFont typeface="Sniglet"/>
              <a:buNone/>
            </a:pPr>
            <a:r>
              <a:rPr lang="en-US" sz="1800" u="sng" dirty="0">
                <a:solidFill>
                  <a:srgbClr val="00B050"/>
                </a:solidFill>
              </a:rPr>
              <a:t>Provincial Level</a:t>
            </a:r>
          </a:p>
          <a:p>
            <a:pPr marL="0" indent="0">
              <a:buNone/>
            </a:pPr>
            <a:r>
              <a:rPr lang="en-US" sz="1200" dirty="0">
                <a:solidFill>
                  <a:schemeClr val="bg1"/>
                </a:solidFill>
              </a:rPr>
              <a:t>Need to expand. </a:t>
            </a:r>
          </a:p>
        </p:txBody>
      </p:sp>
      <p:sp>
        <p:nvSpPr>
          <p:cNvPr id="11" name="Shape 116"/>
          <p:cNvSpPr txBox="1">
            <a:spLocks/>
          </p:cNvSpPr>
          <p:nvPr/>
        </p:nvSpPr>
        <p:spPr>
          <a:xfrm>
            <a:off x="133594" y="2933840"/>
            <a:ext cx="4110483" cy="1540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1pPr>
            <a:lvl2pPr marL="914400" marR="0" lvl="1"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2pPr>
            <a:lvl3pPr marL="1371600" marR="0" lvl="2"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3pPr>
            <a:lvl4pPr marL="1828800" marR="0" lvl="3"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4pPr>
            <a:lvl5pPr marL="2286000" marR="0" lvl="4"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5pPr>
            <a:lvl6pPr marL="2743200" marR="0" lvl="5"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6pPr>
            <a:lvl7pPr marL="3200400" marR="0" lvl="6"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7pPr>
            <a:lvl8pPr marL="3657600" marR="0" lvl="7"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8pPr>
            <a:lvl9pPr marL="4114800" marR="0" lvl="8"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9pPr>
          </a:lstStyle>
          <a:p>
            <a:pPr marL="0" indent="0">
              <a:buFont typeface="Sniglet"/>
              <a:buNone/>
            </a:pPr>
            <a:r>
              <a:rPr lang="en-US" sz="1800" u="sng" dirty="0">
                <a:solidFill>
                  <a:srgbClr val="FF0000"/>
                </a:solidFill>
              </a:rPr>
              <a:t>Federal level</a:t>
            </a:r>
          </a:p>
          <a:p>
            <a:pPr marL="0" indent="0">
              <a:buFont typeface="Sniglet"/>
              <a:buNone/>
            </a:pPr>
            <a:r>
              <a:rPr lang="en-US" sz="1200" dirty="0">
                <a:solidFill>
                  <a:schemeClr val="bg1"/>
                </a:solidFill>
              </a:rPr>
              <a:t>Need to expand</a:t>
            </a:r>
            <a:endParaRPr lang="en-US" sz="1100" dirty="0">
              <a:solidFill>
                <a:schemeClr val="bg1"/>
              </a:solidFill>
            </a:endParaRPr>
          </a:p>
        </p:txBody>
      </p:sp>
      <p:sp>
        <p:nvSpPr>
          <p:cNvPr id="8" name="Shape 45"/>
          <p:cNvSpPr/>
          <p:nvPr/>
        </p:nvSpPr>
        <p:spPr>
          <a:xfrm>
            <a:off x="3366050" y="667519"/>
            <a:ext cx="2423899" cy="124652"/>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8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200" dirty="0">
              <a:solidFill>
                <a:srgbClr val="FFFF00"/>
              </a:solidFill>
            </a:endParaRPr>
          </a:p>
        </p:txBody>
      </p:sp>
      <p:sp>
        <p:nvSpPr>
          <p:cNvPr id="12" name="Shape 348"/>
          <p:cNvSpPr/>
          <p:nvPr/>
        </p:nvSpPr>
        <p:spPr>
          <a:xfrm>
            <a:off x="7763206" y="283779"/>
            <a:ext cx="516844" cy="495819"/>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7030A0"/>
              </a:solidFill>
            </a:endParaRPr>
          </a:p>
        </p:txBody>
      </p:sp>
      <p:sp>
        <p:nvSpPr>
          <p:cNvPr id="14" name="Shape 316"/>
          <p:cNvSpPr/>
          <p:nvPr/>
        </p:nvSpPr>
        <p:spPr>
          <a:xfrm>
            <a:off x="668888" y="253277"/>
            <a:ext cx="387161" cy="402569"/>
          </a:xfrm>
          <a:custGeom>
            <a:avLst/>
            <a:gdLst/>
            <a:ahLst/>
            <a:cxnLst/>
            <a:rect l="0" t="0" r="0" b="0"/>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13D3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68" y="1246172"/>
            <a:ext cx="1394088" cy="1375500"/>
          </a:xfrm>
          <a:prstGeom prst="rect">
            <a:avLst/>
          </a:prstGeom>
        </p:spPr>
      </p:pic>
      <p:sp>
        <p:nvSpPr>
          <p:cNvPr id="13" name="Rectangle 12">
            <a:extLst>
              <a:ext uri="{FF2B5EF4-FFF2-40B4-BE49-F238E27FC236}">
                <a16:creationId xmlns:a16="http://schemas.microsoft.com/office/drawing/2014/main" id="{73791EEB-7567-F942-82D6-057D127FDCB8}"/>
              </a:ext>
            </a:extLst>
          </p:cNvPr>
          <p:cNvSpPr/>
          <p:nvPr/>
        </p:nvSpPr>
        <p:spPr>
          <a:xfrm>
            <a:off x="3226796" y="3685004"/>
            <a:ext cx="1394088" cy="1107996"/>
          </a:xfrm>
          <a:prstGeom prst="rect">
            <a:avLst/>
          </a:prstGeom>
        </p:spPr>
        <p:txBody>
          <a:bodyPr wrap="square">
            <a:spAutoFit/>
          </a:bodyPr>
          <a:lstStyle/>
          <a:p>
            <a:r>
              <a:rPr lang="en-US" sz="6600" dirty="0">
                <a:solidFill>
                  <a:srgbClr val="0070C0"/>
                </a:solidFill>
                <a:latin typeface="Arial" panose="020B0604020202020204" pitchFamily="34" charset="0"/>
              </a:rPr>
              <a:t>🌊</a:t>
            </a:r>
            <a:endParaRPr lang="en-US" sz="4400" dirty="0">
              <a:solidFill>
                <a:srgbClr val="0070C0"/>
              </a:solidFill>
            </a:endParaRPr>
          </a:p>
        </p:txBody>
      </p:sp>
    </p:spTree>
    <p:extLst>
      <p:ext uri="{BB962C8B-B14F-4D97-AF65-F5344CB8AC3E}">
        <p14:creationId xmlns:p14="http://schemas.microsoft.com/office/powerpoint/2010/main" val="32188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idx="4294967295"/>
          </p:nvPr>
        </p:nvSpPr>
        <p:spPr>
          <a:xfrm>
            <a:off x="0" y="376241"/>
            <a:ext cx="9144000" cy="115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dirty="0"/>
              <a:t>The Reverse Partners!</a:t>
            </a:r>
            <a:endParaRPr sz="4800" dirty="0"/>
          </a:p>
        </p:txBody>
      </p:sp>
      <p:sp>
        <p:nvSpPr>
          <p:cNvPr id="63" name="Shape 63"/>
          <p:cNvSpPr txBox="1">
            <a:spLocks noGrp="1"/>
          </p:cNvSpPr>
          <p:nvPr>
            <p:ph type="subTitle" idx="4294967295"/>
          </p:nvPr>
        </p:nvSpPr>
        <p:spPr>
          <a:xfrm>
            <a:off x="519456" y="3136141"/>
            <a:ext cx="4007223" cy="1737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500" dirty="0">
                <a:solidFill>
                  <a:srgbClr val="FF3F3F"/>
                </a:solidFill>
              </a:rPr>
              <a:t>Chief Ideation Officer</a:t>
            </a:r>
          </a:p>
          <a:p>
            <a:pPr marL="0" lvl="0" indent="0" algn="ctr" rtl="0">
              <a:spcBef>
                <a:spcPts val="0"/>
              </a:spcBef>
              <a:spcAft>
                <a:spcPts val="0"/>
              </a:spcAft>
              <a:buNone/>
            </a:pPr>
            <a:r>
              <a:rPr lang="en-US" sz="1500" dirty="0">
                <a:solidFill>
                  <a:srgbClr val="FF3F3F"/>
                </a:solidFill>
              </a:rPr>
              <a:t>Neeraj Gupta</a:t>
            </a:r>
          </a:p>
          <a:p>
            <a:pPr marL="0" lvl="0" indent="0" algn="ctr" rtl="0">
              <a:spcBef>
                <a:spcPts val="0"/>
              </a:spcBef>
              <a:spcAft>
                <a:spcPts val="0"/>
              </a:spcAft>
              <a:buNone/>
            </a:pPr>
            <a:endParaRPr lang="en-US" sz="1500" dirty="0">
              <a:solidFill>
                <a:srgbClr val="FF3F3F"/>
              </a:solidFill>
            </a:endParaRPr>
          </a:p>
          <a:p>
            <a:pPr marL="0" indent="0" algn="ctr">
              <a:spcBef>
                <a:spcPts val="0"/>
              </a:spcBef>
              <a:buNone/>
            </a:pPr>
            <a:r>
              <a:rPr lang="en-CA" sz="1500" b="1" dirty="0">
                <a:solidFill>
                  <a:srgbClr val="FF0000"/>
                </a:solidFill>
              </a:rPr>
              <a:t>Chief Strategy Officer at </a:t>
            </a:r>
            <a:r>
              <a:rPr lang="en-CA" sz="1500" b="1" dirty="0" err="1">
                <a:solidFill>
                  <a:srgbClr val="FF0000"/>
                </a:solidFill>
              </a:rPr>
              <a:t>Attabotics</a:t>
            </a:r>
            <a:r>
              <a:rPr lang="en-CA" sz="1500" b="1" dirty="0">
                <a:solidFill>
                  <a:srgbClr val="FF0000"/>
                </a:solidFill>
              </a:rPr>
              <a:t> | Co-Founder at </a:t>
            </a:r>
            <a:r>
              <a:rPr lang="en-CA" sz="1500" b="1" dirty="0" err="1">
                <a:solidFill>
                  <a:srgbClr val="FF0000"/>
                </a:solidFill>
              </a:rPr>
              <a:t>Lawcubator</a:t>
            </a:r>
            <a:r>
              <a:rPr lang="en-CA" sz="1500" b="1" dirty="0">
                <a:solidFill>
                  <a:srgbClr val="FF0000"/>
                </a:solidFill>
              </a:rPr>
              <a:t> | Angel Investor | Expert, Global </a:t>
            </a:r>
            <a:r>
              <a:rPr lang="en-CA" sz="1500" b="1" dirty="0" err="1">
                <a:solidFill>
                  <a:srgbClr val="FF0000"/>
                </a:solidFill>
              </a:rPr>
              <a:t>Partnershio</a:t>
            </a:r>
            <a:r>
              <a:rPr lang="en-CA" sz="1500" b="1" dirty="0">
                <a:solidFill>
                  <a:srgbClr val="FF0000"/>
                </a:solidFill>
              </a:rPr>
              <a:t> on AI </a:t>
            </a:r>
          </a:p>
          <a:p>
            <a:pPr marL="0" lvl="0" indent="0" algn="ctr" rtl="0">
              <a:spcBef>
                <a:spcPts val="0"/>
              </a:spcBef>
              <a:spcAft>
                <a:spcPts val="0"/>
              </a:spcAft>
              <a:buNone/>
            </a:pPr>
            <a:r>
              <a:rPr lang="en-US" sz="1100" dirty="0">
                <a:solidFill>
                  <a:srgbClr val="FF0000"/>
                </a:solidFill>
              </a:rPr>
              <a:t>. </a:t>
            </a:r>
            <a:endParaRPr sz="1100" dirty="0">
              <a:solidFill>
                <a:srgbClr val="FF0000"/>
              </a:solidFill>
            </a:endParaRPr>
          </a:p>
        </p:txBody>
      </p:sp>
      <p:sp>
        <p:nvSpPr>
          <p:cNvPr id="6" name="Shape 63"/>
          <p:cNvSpPr txBox="1">
            <a:spLocks/>
          </p:cNvSpPr>
          <p:nvPr/>
        </p:nvSpPr>
        <p:spPr>
          <a:xfrm>
            <a:off x="4990512" y="3136141"/>
            <a:ext cx="3830760" cy="1613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1pPr>
            <a:lvl2pPr marL="914400" marR="0" lvl="1"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2pPr>
            <a:lvl3pPr marL="1371600" marR="0" lvl="2"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3pPr>
            <a:lvl4pPr marL="1828800" marR="0" lvl="3"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4pPr>
            <a:lvl5pPr marL="2286000" marR="0" lvl="4"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5pPr>
            <a:lvl6pPr marL="2743200" marR="0" lvl="5"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6pPr>
            <a:lvl7pPr marL="3200400" marR="0" lvl="6"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7pPr>
            <a:lvl8pPr marL="3657600" marR="0" lvl="7"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8pPr>
            <a:lvl9pPr marL="4114800" marR="0" lvl="8"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9pPr>
          </a:lstStyle>
          <a:p>
            <a:pPr marL="0" indent="0" algn="ctr">
              <a:spcBef>
                <a:spcPts val="0"/>
              </a:spcBef>
              <a:buFont typeface="Sniglet"/>
              <a:buNone/>
            </a:pPr>
            <a:r>
              <a:rPr lang="en-US" sz="1500" dirty="0">
                <a:solidFill>
                  <a:srgbClr val="13D353"/>
                </a:solidFill>
              </a:rPr>
              <a:t>Podcast Host</a:t>
            </a:r>
          </a:p>
          <a:p>
            <a:pPr marL="0" indent="0" algn="ctr">
              <a:spcBef>
                <a:spcPts val="0"/>
              </a:spcBef>
              <a:buFont typeface="Sniglet"/>
              <a:buNone/>
            </a:pPr>
            <a:r>
              <a:rPr lang="en-US" sz="1500" dirty="0">
                <a:solidFill>
                  <a:srgbClr val="13D353"/>
                </a:solidFill>
              </a:rPr>
              <a:t>Allen R. Wazny, CPA, CA</a:t>
            </a:r>
          </a:p>
          <a:p>
            <a:pPr marL="0" indent="0" algn="ctr">
              <a:spcBef>
                <a:spcPts val="0"/>
              </a:spcBef>
              <a:buFont typeface="Sniglet"/>
              <a:buNone/>
            </a:pPr>
            <a:endParaRPr lang="en-US" sz="1500" dirty="0">
              <a:solidFill>
                <a:srgbClr val="13D353"/>
              </a:solidFill>
            </a:endParaRPr>
          </a:p>
          <a:p>
            <a:pPr marL="0" indent="0" algn="ctr">
              <a:spcBef>
                <a:spcPts val="0"/>
              </a:spcBef>
              <a:buFont typeface="Sniglet"/>
              <a:buNone/>
            </a:pPr>
            <a:r>
              <a:rPr lang="en-US" sz="1500" dirty="0">
                <a:solidFill>
                  <a:srgbClr val="13D353"/>
                </a:solidFill>
              </a:rPr>
              <a:t>Calgary Business Podcast (260+ episodes) | Advisor to tech and non-tech startups | former Big 4 audit partner | former CFO </a:t>
            </a:r>
          </a:p>
        </p:txBody>
      </p:sp>
      <p:pic>
        <p:nvPicPr>
          <p:cNvPr id="12" name="Picture 11"/>
          <p:cNvPicPr>
            <a:picLocks noChangeAspect="1"/>
          </p:cNvPicPr>
          <p:nvPr/>
        </p:nvPicPr>
        <p:blipFill>
          <a:blip r:embed="rId3"/>
          <a:srcRect/>
          <a:stretch/>
        </p:blipFill>
        <p:spPr>
          <a:xfrm>
            <a:off x="1900268" y="1691821"/>
            <a:ext cx="1110495" cy="1228948"/>
          </a:xfrm>
          <a:prstGeom prst="ellipse">
            <a:avLst/>
          </a:prstGeom>
          <a:solidFill>
            <a:srgbClr val="FF3F3F"/>
          </a:solidFill>
          <a:ln w="63500" cap="rnd">
            <a:solidFill>
              <a:srgbClr val="FF3F3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Shape 45"/>
          <p:cNvSpPr/>
          <p:nvPr/>
        </p:nvSpPr>
        <p:spPr>
          <a:xfrm>
            <a:off x="3134554" y="1138751"/>
            <a:ext cx="2704994" cy="88286"/>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7" name="Picture 16">
            <a:extLst>
              <a:ext uri="{FF2B5EF4-FFF2-40B4-BE49-F238E27FC236}">
                <a16:creationId xmlns:a16="http://schemas.microsoft.com/office/drawing/2014/main" id="{D5E99E23-314A-8F46-8828-3F28567C38D3}"/>
              </a:ext>
            </a:extLst>
          </p:cNvPr>
          <p:cNvPicPr>
            <a:picLocks noChangeAspect="1"/>
          </p:cNvPicPr>
          <p:nvPr/>
        </p:nvPicPr>
        <p:blipFill>
          <a:blip r:embed="rId4"/>
          <a:srcRect/>
          <a:stretch/>
        </p:blipFill>
        <p:spPr>
          <a:xfrm>
            <a:off x="6133239" y="1760969"/>
            <a:ext cx="1288667" cy="1159800"/>
          </a:xfrm>
          <a:prstGeom prst="ellipse">
            <a:avLst/>
          </a:prstGeom>
          <a:ln w="63500" cap="rnd">
            <a:solidFill>
              <a:srgbClr val="13D35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14005</TotalTime>
  <Words>689</Words>
  <Application>Microsoft Macintosh PowerPoint</Application>
  <PresentationFormat>On-screen Show (16:9)</PresentationFormat>
  <Paragraphs>72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Walter Turncoat</vt:lpstr>
      <vt:lpstr>Arial</vt:lpstr>
      <vt:lpstr>Sniglet</vt:lpstr>
      <vt:lpstr>Ursula template</vt:lpstr>
      <vt:lpstr>”Reverse Pitch” Strategic Plan</vt:lpstr>
      <vt:lpstr>Why Reverse Pitch</vt:lpstr>
      <vt:lpstr>PowerPoint Presentation</vt:lpstr>
      <vt:lpstr>Why Reverse Pitch? </vt:lpstr>
      <vt:lpstr>Reverse Pitch | Investment Made Easy</vt:lpstr>
      <vt:lpstr>Why Reverse Pitch? | A Summation</vt:lpstr>
      <vt:lpstr>Reverse Pitch | Target Market</vt:lpstr>
      <vt:lpstr>The Reverse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Dustin Pierce</dc:creator>
  <cp:lastModifiedBy>Allen</cp:lastModifiedBy>
  <cp:revision>230</cp:revision>
  <cp:lastPrinted>2018-05-05T14:43:59Z</cp:lastPrinted>
  <dcterms:modified xsi:type="dcterms:W3CDTF">2021-03-07T22:20:11Z</dcterms:modified>
</cp:coreProperties>
</file>