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97" r:id="rId3"/>
    <p:sldId id="309" r:id="rId4"/>
    <p:sldId id="306" r:id="rId5"/>
    <p:sldId id="311" r:id="rId6"/>
    <p:sldId id="312" r:id="rId7"/>
    <p:sldId id="304" r:id="rId8"/>
    <p:sldId id="305" r:id="rId9"/>
    <p:sldId id="310" r:id="rId10"/>
    <p:sldId id="313" r:id="rId11"/>
    <p:sldId id="315" r:id="rId12"/>
  </p:sldIdLst>
  <p:sldSz cx="9144000" cy="5143500" type="screen16x9"/>
  <p:notesSz cx="6858000" cy="9144000"/>
  <p:embeddedFontLst>
    <p:embeddedFont>
      <p:font typeface="Sniglet" panose="020B0604020202020204" pitchFamily="34" charset="0"/>
      <p:regular r:id="rId14"/>
    </p:embeddedFont>
    <p:embeddedFont>
      <p:font typeface="Walter Turncoat" panose="020B0604020202020204" pitchFamily="3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stin Pierce" initials="DP" lastIdx="2" clrIdx="0"/>
  <p:cmAuthor id="2" name="Matthew Andrade" initials="MA" lastIdx="33" clrIdx="1">
    <p:extLst>
      <p:ext uri="{19B8F6BF-5375-455C-9EA6-DF929625EA0E}">
        <p15:presenceInfo xmlns:p15="http://schemas.microsoft.com/office/powerpoint/2012/main" userId="54597ddc4434c6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8B"/>
    <a:srgbClr val="13D353"/>
    <a:srgbClr val="FF311E"/>
    <a:srgbClr val="EE1231"/>
    <a:srgbClr val="09AEE9"/>
    <a:srgbClr val="00FF0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A3FB39-07F1-4D3D-9066-11DBD61EEE63}">
  <a:tblStyle styleId="{E4A3FB39-07F1-4D3D-9066-11DBD61EEE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1449"/>
  </p:normalViewPr>
  <p:slideViewPr>
    <p:cSldViewPr snapToGrid="0">
      <p:cViewPr varScale="1">
        <p:scale>
          <a:sx n="79" d="100"/>
          <a:sy n="79" d="100"/>
        </p:scale>
        <p:origin x="696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3424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0900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510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445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7979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356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0578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03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048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8620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5979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132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887382" y="79239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/>
              <a:t>Will You Review My CV?</a:t>
            </a:r>
            <a:br>
              <a:rPr lang="en-GB" sz="5000" dirty="0"/>
            </a:br>
            <a:r>
              <a:rPr lang="en" sz="4000" dirty="0"/>
              <a:t>Episode 12  | 3 July 2021</a:t>
            </a:r>
            <a:endParaRPr sz="4000" dirty="0"/>
          </a:p>
        </p:txBody>
      </p:sp>
      <p:sp>
        <p:nvSpPr>
          <p:cNvPr id="4" name="Shape 38">
            <a:extLst>
              <a:ext uri="{FF2B5EF4-FFF2-40B4-BE49-F238E27FC236}">
                <a16:creationId xmlns:a16="http://schemas.microsoft.com/office/drawing/2014/main" id="{64C4AD5A-707E-624E-8255-8C9125BB0D1C}"/>
              </a:ext>
            </a:extLst>
          </p:cNvPr>
          <p:cNvSpPr txBox="1">
            <a:spLocks/>
          </p:cNvSpPr>
          <p:nvPr/>
        </p:nvSpPr>
        <p:spPr>
          <a:xfrm>
            <a:off x="488798" y="3008117"/>
            <a:ext cx="799871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Walter Turncoat"/>
              <a:buNone/>
              <a:defRPr sz="60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2400" dirty="0"/>
              <a:t>Career Advice #230 | Caroline Laycock | Surrey, BC, Canada</a:t>
            </a:r>
          </a:p>
          <a:p>
            <a:pPr algn="l"/>
            <a:endParaRPr lang="en-CA" sz="2400" dirty="0"/>
          </a:p>
          <a:p>
            <a:pPr algn="l"/>
            <a:r>
              <a:rPr lang="en-CA" sz="2400" dirty="0"/>
              <a:t>Career Advice #231 | Rey Dufresne | Montreal, Canada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C15631-1956-164F-BEAD-91D647D4816B}"/>
              </a:ext>
            </a:extLst>
          </p:cNvPr>
          <p:cNvSpPr txBox="1"/>
          <p:nvPr/>
        </p:nvSpPr>
        <p:spPr>
          <a:xfrm>
            <a:off x="5727032" y="483669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#231 | </a:t>
            </a:r>
            <a:r>
              <a:rPr lang="en-CA" sz="2800" dirty="0"/>
              <a:t>Rey Dufresne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dirty="0"/>
              <a:t>26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Summary</a:t>
            </a: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Gary </a:t>
            </a:r>
            <a:r>
              <a:rPr lang="en-CA" dirty="0" err="1"/>
              <a:t>Vaynerchuk</a:t>
            </a:r>
            <a:r>
              <a:rPr lang="en-CA" dirty="0"/>
              <a:t> – podcast on entrepreneurship: session with Tim Ferriss; Sean O’Shea (Good Dog); Web 2.0 Key Note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Masters of Scale podcast – Reid Hoffman “Ten Commandments of Startup Success”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Regrets – in response to Rey query “Mistakes to Avoid” -- Gary </a:t>
            </a:r>
            <a:r>
              <a:rPr lang="en-CA" dirty="0" err="1"/>
              <a:t>Vaynerchuk</a:t>
            </a:r>
            <a:r>
              <a:rPr lang="en-CA" dirty="0"/>
              <a:t> “90-year old” in retirement home ” full of regrets”</a:t>
            </a:r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7791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56000" cy="543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3200" dirty="0"/>
              <a:t>Career Advice #231 | </a:t>
            </a:r>
            <a:r>
              <a:rPr lang="en-CA" sz="3200" dirty="0"/>
              <a:t>Rey Dufresne</a:t>
            </a:r>
            <a:br>
              <a:rPr lang="en-US" sz="3200" dirty="0"/>
            </a:br>
            <a:r>
              <a:rPr lang="en-US" sz="3200" dirty="0"/>
              <a:t>Update for July 2021</a:t>
            </a:r>
            <a:endParaRPr sz="3200" dirty="0"/>
          </a:p>
        </p:txBody>
      </p:sp>
      <p:sp>
        <p:nvSpPr>
          <p:cNvPr id="11" name="Shape 116"/>
          <p:cNvSpPr txBox="1">
            <a:spLocks/>
          </p:cNvSpPr>
          <p:nvPr/>
        </p:nvSpPr>
        <p:spPr>
          <a:xfrm>
            <a:off x="676791" y="1343608"/>
            <a:ext cx="7351841" cy="154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2400" u="sng" dirty="0">
                <a:solidFill>
                  <a:srgbClr val="FF0000"/>
                </a:solidFill>
              </a:rPr>
              <a:t>JULY 2021 | Potential “Do-Over” or ”Addendum”</a:t>
            </a:r>
            <a:endParaRPr lang="en-US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chemeClr val="bg1"/>
                </a:solidFill>
              </a:rPr>
              <a:t> Canadian &amp; Quebec accelerators: Startup Canada; Bonjour Startup (Montreal); CDL Montreal; </a:t>
            </a:r>
            <a:r>
              <a:rPr lang="en-CA" sz="1800" dirty="0" err="1">
                <a:solidFill>
                  <a:schemeClr val="bg1"/>
                </a:solidFill>
              </a:rPr>
              <a:t>CenTech</a:t>
            </a:r>
            <a:r>
              <a:rPr lang="en-CA" sz="1800" dirty="0">
                <a:solidFill>
                  <a:schemeClr val="bg1"/>
                </a:solidFill>
              </a:rPr>
              <a:t> (Montreal)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>
                <a:solidFill>
                  <a:schemeClr val="bg1"/>
                </a:solidFill>
              </a:rPr>
              <a:t> Open People Network: 2-minute “E2E” pitch; 7-minute pitch to VC’s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/>
              <a:t> Clubhouse – chat room to invite experts to talk about current fraud environment (ransomware; email; hacking as a service)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/>
              <a:t> Security podcasts – two recent include: </a:t>
            </a:r>
          </a:p>
          <a:p>
            <a:pPr marL="457200" lvl="1" indent="0">
              <a:buNone/>
            </a:pPr>
            <a:r>
              <a:rPr lang="en-CA" sz="1800" dirty="0" err="1"/>
              <a:t>StrictlyVC</a:t>
            </a:r>
            <a:r>
              <a:rPr lang="en-CA" sz="1800" dirty="0"/>
              <a:t> “Download” episode 60 (5 June 2021) with Christopher </a:t>
            </a:r>
            <a:r>
              <a:rPr lang="en-CA" sz="1800" dirty="0" err="1"/>
              <a:t>Ahlberg</a:t>
            </a:r>
            <a:r>
              <a:rPr lang="en-CA" sz="1800" dirty="0"/>
              <a:t> on ransomware</a:t>
            </a:r>
          </a:p>
          <a:p>
            <a:pPr marL="457200" lvl="1" indent="0">
              <a:buNone/>
            </a:pPr>
            <a:r>
              <a:rPr lang="en-CA" sz="1800" dirty="0"/>
              <a:t>Grey Matter Podcast (29 June 2021) with </a:t>
            </a:r>
            <a:r>
              <a:rPr lang="en-CA" sz="1800" dirty="0" err="1"/>
              <a:t>Jeshua</a:t>
            </a:r>
            <a:r>
              <a:rPr lang="en-CA" sz="1800" dirty="0"/>
              <a:t> Bratman, head of Machine Learning at Abnormal Security</a:t>
            </a: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#230 | </a:t>
            </a:r>
            <a:r>
              <a:rPr lang="en-CA" sz="2800" dirty="0"/>
              <a:t>Caroline Laycock</a:t>
            </a:r>
            <a:br>
              <a:rPr lang="en" dirty="0"/>
            </a:br>
            <a:r>
              <a:rPr lang="en" dirty="0"/>
              <a:t>Surrey, BC | </a:t>
            </a:r>
            <a:r>
              <a:rPr lang="en-CA" dirty="0"/>
              <a:t>HR &amp; Team Lead</a:t>
            </a:r>
            <a:br>
              <a:rPr lang="en-CA" dirty="0"/>
            </a:br>
            <a:r>
              <a:rPr lang="en-CA" dirty="0"/>
              <a:t>Submission Date | 25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sz="2500" dirty="0"/>
          </a:p>
          <a:p>
            <a:pPr marL="0" indent="0">
              <a:buNone/>
            </a:pPr>
            <a:r>
              <a:rPr lang="en-CA" sz="2500" dirty="0"/>
              <a:t>Query submitted via Oleg </a:t>
            </a:r>
            <a:r>
              <a:rPr lang="en-CA" sz="2500" dirty="0" err="1"/>
              <a:t>Vishnepolsky</a:t>
            </a:r>
            <a:endParaRPr lang="en-CA" sz="2500" dirty="0"/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US" i="1" dirty="0"/>
              <a:t>Having applied for many jobs and no response, I do and am disappointed. I try to show my skills but nothing. Any strategies on how to get noticed?</a:t>
            </a:r>
            <a:r>
              <a:rPr lang="en-CA" sz="2400" dirty="0"/>
              <a:t> </a:t>
            </a:r>
            <a:endParaRPr lang="en-CA" sz="2300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98580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#230 | </a:t>
            </a:r>
            <a:r>
              <a:rPr lang="en-CA" sz="2800" dirty="0"/>
              <a:t>Caroline Laycock</a:t>
            </a:r>
            <a:br>
              <a:rPr lang="en" dirty="0"/>
            </a:br>
            <a:r>
              <a:rPr lang="en" dirty="0"/>
              <a:t>Surrey, BC | </a:t>
            </a:r>
            <a:r>
              <a:rPr lang="en-CA" dirty="0"/>
              <a:t>HR &amp; Team Lead</a:t>
            </a:r>
            <a:br>
              <a:rPr lang="en-CA" dirty="0"/>
            </a:br>
            <a:r>
              <a:rPr lang="en-CA" dirty="0"/>
              <a:t>LinkedIn Profile Summary | July 2021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846754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1900" b="1" i="1" dirty="0"/>
              <a:t>Education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Curriculum &amp; instruction diploma (2020)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Masters degree, Leadership (2018)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Health &amp; Safety certificate (2016)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Business Administration degree, HR (2008)</a:t>
            </a:r>
          </a:p>
          <a:p>
            <a:pPr marL="0" indent="0">
              <a:buNone/>
            </a:pPr>
            <a:endParaRPr lang="en-CA" sz="1700" dirty="0"/>
          </a:p>
          <a:p>
            <a:pPr marL="0" indent="0">
              <a:buNone/>
            </a:pPr>
            <a:r>
              <a:rPr lang="en-CA" sz="1700" b="1" i="1" dirty="0"/>
              <a:t>Work Experience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Curriculum Developer, Build a Biz Kids (from April 2021)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sz="1700" dirty="0"/>
              <a:t>Team Lead, City of Surrey, BC (24 years)</a:t>
            </a:r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49227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#230 | </a:t>
            </a:r>
            <a:r>
              <a:rPr lang="en-CA" sz="2800" dirty="0"/>
              <a:t>Caroline Laycock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dirty="0"/>
              <a:t>25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Summary | 1 of 3</a:t>
            </a: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US" sz="1800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Gary </a:t>
            </a:r>
            <a:r>
              <a:rPr lang="en-US" sz="1800" dirty="0" err="1"/>
              <a:t>Vaynerchuk</a:t>
            </a:r>
            <a:r>
              <a:rPr lang="en-US" sz="1800" dirty="0"/>
              <a:t> – 49-year old Mary the Accountant; 72-year old Stan the Electrician (2008 Web 2.0 Expo); “Crushing It” audiobook; ideas around awareness: articles on Surrey; Grouse Mountain; real estate in area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Vancouver innovation examples: </a:t>
            </a:r>
            <a:r>
              <a:rPr lang="en-US" dirty="0" err="1"/>
              <a:t>Cmd</a:t>
            </a:r>
            <a:r>
              <a:rPr lang="en-US" dirty="0"/>
              <a:t>; Damon Motorcycles; </a:t>
            </a:r>
            <a:r>
              <a:rPr lang="en-US" dirty="0" err="1"/>
              <a:t>Inventys</a:t>
            </a:r>
            <a:r>
              <a:rPr lang="en-US" dirty="0"/>
              <a:t>; PDF Tron Systems; </a:t>
            </a:r>
            <a:r>
              <a:rPr lang="en-US" dirty="0" err="1"/>
              <a:t>Procurify</a:t>
            </a:r>
            <a:r>
              <a:rPr lang="en-US" dirty="0"/>
              <a:t>; Traction Guest</a:t>
            </a: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Angel List: Canada (1,270); Toronto (656); Montreal (235); Vancouver (208). NOTE: July 2021: Canada (1,504); Vancouver (261)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1800" dirty="0"/>
          </a:p>
          <a:p>
            <a:pPr marL="342900" indent="-342900">
              <a:buFont typeface="Wingdings" pitchFamily="2" charset="2"/>
              <a:buChar char="v"/>
            </a:pPr>
            <a:endParaRPr lang="en-CA" sz="1800" dirty="0"/>
          </a:p>
          <a:p>
            <a:pPr marL="0" indent="0">
              <a:buNone/>
            </a:pPr>
            <a:endParaRPr lang="en-CA" sz="1800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78611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#230 | </a:t>
            </a:r>
            <a:r>
              <a:rPr lang="en-CA" sz="2800" dirty="0"/>
              <a:t>Caroline Laycock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sz="2200" dirty="0"/>
              <a:t>25 July 2019</a:t>
            </a:r>
            <a:endParaRPr sz="22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81941" y="517109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300" dirty="0"/>
              <a:t>Summary | continued (2 of 3)</a:t>
            </a:r>
          </a:p>
          <a:p>
            <a:pPr marL="0" indent="0">
              <a:buNone/>
            </a:pPr>
            <a:r>
              <a:rPr lang="en-US" sz="1700" dirty="0"/>
              <a:t>HR SaaS examples (from Tech newsletters) | classified into four (4) groups: Support, Recruiting, Prof Develop &amp; Performance Management</a:t>
            </a:r>
            <a:r>
              <a:rPr lang="en-US" sz="1800" dirty="0"/>
              <a:t>:</a:t>
            </a:r>
            <a:r>
              <a:rPr lang="en-CA" sz="1800" dirty="0"/>
              <a:t> </a:t>
            </a:r>
            <a:r>
              <a:rPr lang="en-US" sz="1800" dirty="0"/>
              <a:t> 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700" dirty="0"/>
              <a:t>SUPPORT:  Gusto, Clever Connect, </a:t>
            </a:r>
            <a:r>
              <a:rPr lang="en-US" sz="1700" dirty="0" err="1"/>
              <a:t>LumApps</a:t>
            </a:r>
            <a:r>
              <a:rPr lang="en-US" sz="1700" dirty="0"/>
              <a:t>, </a:t>
            </a:r>
            <a:r>
              <a:rPr lang="en-US" sz="1700" dirty="0" err="1"/>
              <a:t>Personio</a:t>
            </a:r>
            <a:r>
              <a:rPr lang="en-US" sz="1700" dirty="0"/>
              <a:t>, </a:t>
            </a:r>
            <a:r>
              <a:rPr lang="en-US" sz="1700" dirty="0" err="1"/>
              <a:t>Quinyx</a:t>
            </a:r>
            <a:r>
              <a:rPr lang="en-US" sz="1700" dirty="0"/>
              <a:t>, </a:t>
            </a:r>
            <a:r>
              <a:rPr lang="en-US" sz="1700" dirty="0" err="1"/>
              <a:t>Skedulo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RECRUITING: </a:t>
            </a:r>
            <a:r>
              <a:rPr lang="en-US" sz="1700" dirty="0" err="1"/>
              <a:t>Allyo</a:t>
            </a:r>
            <a:r>
              <a:rPr lang="en-US" sz="1700" dirty="0"/>
              <a:t>, Goodtime, </a:t>
            </a:r>
            <a:r>
              <a:rPr lang="en-US" sz="1700" dirty="0" err="1"/>
              <a:t>Seekout</a:t>
            </a:r>
            <a:r>
              <a:rPr lang="en-US" sz="1700" dirty="0"/>
              <a:t>, </a:t>
            </a:r>
            <a:r>
              <a:rPr lang="en-US" sz="1700" dirty="0" err="1"/>
              <a:t>TalkPush</a:t>
            </a:r>
            <a:r>
              <a:rPr lang="en-US" sz="1700" dirty="0"/>
              <a:t>, Workable</a:t>
            </a:r>
          </a:p>
          <a:p>
            <a:pPr marL="0" indent="0">
              <a:buNone/>
            </a:pPr>
            <a:endParaRPr lang="en-CA" sz="1700" dirty="0"/>
          </a:p>
          <a:p>
            <a:pPr marL="0" indent="0">
              <a:buNone/>
            </a:pPr>
            <a:r>
              <a:rPr lang="en-US" sz="1700" dirty="0"/>
              <a:t>PROF DEV: Interplay Learnings, A Cloud Guru, </a:t>
            </a:r>
            <a:r>
              <a:rPr lang="en-US" sz="1700" dirty="0" err="1"/>
              <a:t>OpenSesame</a:t>
            </a:r>
            <a:r>
              <a:rPr lang="en-US" sz="1700" dirty="0"/>
              <a:t>, </a:t>
            </a:r>
            <a:r>
              <a:rPr lang="en-US" sz="1700" dirty="0" err="1"/>
              <a:t>TalentSoft</a:t>
            </a:r>
            <a:r>
              <a:rPr lang="en-US" sz="1700" dirty="0"/>
              <a:t>, GO1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dirty="0"/>
              <a:t>PERFORMANCE: 15Five, </a:t>
            </a:r>
            <a:r>
              <a:rPr lang="en-US" sz="1700" dirty="0" err="1"/>
              <a:t>Bonusly</a:t>
            </a:r>
            <a:r>
              <a:rPr lang="en-US" sz="1700" dirty="0"/>
              <a:t>, </a:t>
            </a:r>
            <a:r>
              <a:rPr lang="en-US" sz="1700" dirty="0" err="1"/>
              <a:t>Emplify</a:t>
            </a:r>
            <a:r>
              <a:rPr lang="en-US" sz="1700" dirty="0"/>
              <a:t>, </a:t>
            </a:r>
            <a:r>
              <a:rPr lang="en-US" sz="1700" dirty="0" err="1"/>
              <a:t>GoCo</a:t>
            </a:r>
            <a:r>
              <a:rPr lang="en-US" sz="1700" dirty="0"/>
              <a:t>, Peakon, </a:t>
            </a:r>
            <a:r>
              <a:rPr lang="en-US" sz="1700" dirty="0" err="1"/>
              <a:t>Perkbox</a:t>
            </a:r>
            <a:r>
              <a:rPr lang="en-US" sz="1700" dirty="0"/>
              <a:t>, </a:t>
            </a:r>
            <a:r>
              <a:rPr lang="en-US" sz="1700" dirty="0" err="1"/>
              <a:t>Betterup</a:t>
            </a:r>
            <a:endParaRPr lang="en-US" sz="1700" dirty="0"/>
          </a:p>
          <a:p>
            <a:pPr marL="457200" lvl="1" indent="0">
              <a:buNone/>
            </a:pPr>
            <a:endParaRPr lang="en-US" sz="1800" dirty="0"/>
          </a:p>
          <a:p>
            <a:pPr marL="342900" indent="-342900">
              <a:buFont typeface="Wingdings" pitchFamily="2" charset="2"/>
              <a:buChar char="v"/>
            </a:pPr>
            <a:endParaRPr lang="en-US" sz="1800" dirty="0"/>
          </a:p>
          <a:p>
            <a:pPr marL="342900" indent="-342900">
              <a:buFont typeface="Wingdings" pitchFamily="2" charset="2"/>
              <a:buChar char="v"/>
            </a:pPr>
            <a:endParaRPr lang="en-CA" sz="1800" dirty="0"/>
          </a:p>
          <a:p>
            <a:pPr marL="0" indent="0">
              <a:buNone/>
            </a:pPr>
            <a:endParaRPr lang="en-CA" sz="1800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20768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#230 | </a:t>
            </a:r>
            <a:r>
              <a:rPr lang="en-CA" sz="2800" dirty="0"/>
              <a:t>Caroline Laycock</a:t>
            </a:r>
            <a:br>
              <a:rPr lang="en" dirty="0"/>
            </a:br>
            <a:r>
              <a:rPr lang="en-CA" dirty="0"/>
              <a:t>Allen Wazny Response</a:t>
            </a:r>
            <a:br>
              <a:rPr lang="en-CA" dirty="0"/>
            </a:br>
            <a:r>
              <a:rPr lang="en-CA" dirty="0"/>
              <a:t>25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Summary | continued (3 of 3)</a:t>
            </a:r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SaaS and Job Search – It will NOT find you a job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SaaS resistance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SaaS knowledge / awareness – </a:t>
            </a:r>
            <a:r>
              <a:rPr lang="en-CA" sz="1800" dirty="0"/>
              <a:t>18 months, 3 years or 10 years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/>
              <a:t>SaaS learning – no IT degree; no University classes; DEMO, newsletter, follow company on Social Media</a:t>
            </a:r>
          </a:p>
          <a:p>
            <a:pPr marL="342900" indent="-342900">
              <a:buFont typeface="Wingdings" pitchFamily="2" charset="2"/>
              <a:buChar char="v"/>
            </a:pPr>
            <a:endParaRPr lang="en-CA" sz="1800" dirty="0"/>
          </a:p>
          <a:p>
            <a:pPr marL="0" indent="0">
              <a:buNone/>
            </a:pPr>
            <a:endParaRPr lang="en-CA" sz="1800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93565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56000" cy="5435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200" dirty="0"/>
              <a:t>Career Advice #230 | </a:t>
            </a:r>
            <a:r>
              <a:rPr lang="en-CA" sz="3200" dirty="0"/>
              <a:t>Caroline Laycock</a:t>
            </a:r>
            <a:br>
              <a:rPr lang="en-US" sz="3200" dirty="0"/>
            </a:br>
            <a:r>
              <a:rPr lang="en-US" sz="3200" dirty="0"/>
              <a:t>Update for June 2021</a:t>
            </a:r>
            <a:endParaRPr sz="3200" dirty="0"/>
          </a:p>
        </p:txBody>
      </p:sp>
      <p:sp>
        <p:nvSpPr>
          <p:cNvPr id="11" name="Shape 116"/>
          <p:cNvSpPr txBox="1">
            <a:spLocks/>
          </p:cNvSpPr>
          <p:nvPr/>
        </p:nvSpPr>
        <p:spPr>
          <a:xfrm>
            <a:off x="676791" y="1343608"/>
            <a:ext cx="7351841" cy="154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n-US" sz="2400" u="sng" dirty="0">
                <a:solidFill>
                  <a:srgbClr val="FF0000"/>
                </a:solidFill>
              </a:rPr>
              <a:t>JULY 2021 | Potential “Do-Over” or “Addendum”</a:t>
            </a:r>
          </a:p>
          <a:p>
            <a:pPr marL="0" indent="0"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/>
              <a:t> Clubhouse – chat room called “Where are they Now?” to invite Aquatic Staff (and others) from City of Surrey (24 years); if not Clubhouse, perhaps a Podcast or Facebook Live series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/>
              <a:t> Partnerships with EdTech programs that focus on children learning – such as Launchpad Learning (Calgary), </a:t>
            </a:r>
            <a:r>
              <a:rPr lang="en-CA" sz="1800" dirty="0" err="1"/>
              <a:t>JubeSchool</a:t>
            </a:r>
            <a:r>
              <a:rPr lang="en-CA" sz="1800" dirty="0"/>
              <a:t> (Calgary), </a:t>
            </a:r>
            <a:r>
              <a:rPr lang="en-CA" sz="1800" dirty="0" err="1"/>
              <a:t>Inqli</a:t>
            </a:r>
            <a:r>
              <a:rPr lang="en-CA" sz="1800" dirty="0"/>
              <a:t> (Victoria), Education Matters (Calgary)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CA" sz="1800" dirty="0"/>
              <a:t> BC Tech </a:t>
            </a:r>
            <a:r>
              <a:rPr lang="en-CA" sz="1800" dirty="0" err="1"/>
              <a:t>startup</a:t>
            </a:r>
            <a:r>
              <a:rPr lang="en-CA" sz="1800" dirty="0"/>
              <a:t> to partner with to seek to scale the “LIT First Aid &amp; Lifeguard Training” program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8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CA" sz="1200" dirty="0"/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US" sz="1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#231 | </a:t>
            </a:r>
            <a:r>
              <a:rPr lang="en-CA" sz="2800" dirty="0"/>
              <a:t>Rey Dufresne</a:t>
            </a:r>
            <a:br>
              <a:rPr lang="en" dirty="0"/>
            </a:br>
            <a:r>
              <a:rPr lang="en" dirty="0"/>
              <a:t>Montreal, Quebec| </a:t>
            </a:r>
            <a:r>
              <a:rPr lang="en-CA" dirty="0"/>
              <a:t>Fraud Prevention</a:t>
            </a:r>
            <a:br>
              <a:rPr lang="en-CA" dirty="0"/>
            </a:br>
            <a:r>
              <a:rPr lang="en-CA" dirty="0"/>
              <a:t>Submission Date | 26 July 2019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93664" y="779848"/>
            <a:ext cx="8565767" cy="4109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1" indent="0">
              <a:buClr>
                <a:srgbClr val="09AEE9"/>
              </a:buClr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500" dirty="0"/>
              <a:t>Query submitted via LinkedIn Career Advice Portal</a:t>
            </a:r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US" i="1" dirty="0"/>
              <a:t>Though I am well settled in my job, I have been toying around with the idea of a startup. I have a couple of great ideas. How should I proceed? What are the kind of mistakes I should avoid?</a:t>
            </a:r>
            <a:r>
              <a:rPr lang="en-CA" dirty="0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71886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12000" y="0"/>
            <a:ext cx="9156000" cy="55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/>
              <a:t>Career Advice #231 | </a:t>
            </a:r>
            <a:r>
              <a:rPr lang="en-CA" sz="2800" dirty="0"/>
              <a:t>Rey Dufresne</a:t>
            </a:r>
            <a:br>
              <a:rPr lang="en" dirty="0"/>
            </a:br>
            <a:r>
              <a:rPr lang="en" dirty="0"/>
              <a:t>Montreal, Quebec| </a:t>
            </a:r>
            <a:r>
              <a:rPr lang="en-CA" dirty="0"/>
              <a:t>Fraud Prevention</a:t>
            </a:r>
            <a:br>
              <a:rPr lang="en-CA" dirty="0"/>
            </a:br>
            <a:r>
              <a:rPr lang="en-CA" dirty="0"/>
              <a:t>LinkedIn Profile Summary | July 2021</a:t>
            </a:r>
            <a:endParaRPr dirty="0"/>
          </a:p>
        </p:txBody>
      </p:sp>
      <p:sp>
        <p:nvSpPr>
          <p:cNvPr id="4" name="Shape 83">
            <a:extLst>
              <a:ext uri="{FF2B5EF4-FFF2-40B4-BE49-F238E27FC236}">
                <a16:creationId xmlns:a16="http://schemas.microsoft.com/office/drawing/2014/main" id="{22AB8917-C154-2A42-9109-0CC37F864162}"/>
              </a:ext>
            </a:extLst>
          </p:cNvPr>
          <p:cNvSpPr txBox="1">
            <a:spLocks/>
          </p:cNvSpPr>
          <p:nvPr/>
        </p:nvSpPr>
        <p:spPr>
          <a:xfrm>
            <a:off x="283116" y="777234"/>
            <a:ext cx="8565767" cy="4109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558800" lvl="1" indent="0">
              <a:buClr>
                <a:srgbClr val="09AEE9"/>
              </a:buClr>
              <a:buFont typeface="Sniglet"/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Font typeface="Sniglet"/>
              <a:buNone/>
            </a:pPr>
            <a:r>
              <a:rPr lang="en-CA" b="1" i="1" dirty="0"/>
              <a:t>Education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College degree (1999)</a:t>
            </a:r>
          </a:p>
          <a:p>
            <a:pPr marL="0" indent="0">
              <a:buFont typeface="Sniglet"/>
              <a:buNone/>
            </a:pPr>
            <a:endParaRPr lang="en-CA" dirty="0"/>
          </a:p>
          <a:p>
            <a:pPr marL="0" indent="0">
              <a:buFont typeface="Sniglet"/>
              <a:buNone/>
            </a:pPr>
            <a:r>
              <a:rPr lang="en-CA" b="1" i="1" dirty="0"/>
              <a:t>Work Experience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CIBC | Fraud Prevention (2017 to current)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CA" dirty="0"/>
              <a:t>Rogers | Escalation Manager (2012-2017)</a:t>
            </a:r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Font typeface="Sniglet"/>
              <a:buNone/>
            </a:pPr>
            <a:endParaRPr lang="en-CA" dirty="0"/>
          </a:p>
          <a:p>
            <a:pPr marL="342900" indent="-342900">
              <a:buFont typeface="Wingdings" pitchFamily="2" charset="2"/>
              <a:buChar char="v"/>
            </a:pPr>
            <a:endParaRPr lang="en-CA" dirty="0"/>
          </a:p>
          <a:p>
            <a:pPr marL="0" indent="0">
              <a:buFont typeface="Sniglet"/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30867048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24135</TotalTime>
  <Words>899</Words>
  <Application>Microsoft Macintosh PowerPoint</Application>
  <PresentationFormat>On-screen Show (16:9)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Courier New</vt:lpstr>
      <vt:lpstr>Walter Turncoat</vt:lpstr>
      <vt:lpstr>Sniglet</vt:lpstr>
      <vt:lpstr>Arial</vt:lpstr>
      <vt:lpstr>Wingdings</vt:lpstr>
      <vt:lpstr>Ursula template</vt:lpstr>
      <vt:lpstr>Will You Review My CV? Episode 12  | 3 July 2021</vt:lpstr>
      <vt:lpstr>Career Advice #230 | Caroline Laycock Surrey, BC | HR &amp; Team Lead Submission Date | 25 July 2019</vt:lpstr>
      <vt:lpstr>Career Advice #230 | Caroline Laycock Surrey, BC | HR &amp; Team Lead LinkedIn Profile Summary | July 2021</vt:lpstr>
      <vt:lpstr>Career Advice #230 | Caroline Laycock Allen Wazny Response 25 July 2019</vt:lpstr>
      <vt:lpstr>Career Advice #230 | Caroline Laycock Allen Wazny Response 25 July 2019</vt:lpstr>
      <vt:lpstr>Career Advice #230 | Caroline Laycock Allen Wazny Response 25 July 2019</vt:lpstr>
      <vt:lpstr>Career Advice #230 | Caroline Laycock Update for June 2021</vt:lpstr>
      <vt:lpstr>Career Advice #231 | Rey Dufresne Montreal, Quebec| Fraud Prevention Submission Date | 26 July 2019</vt:lpstr>
      <vt:lpstr>Career Advice #231 | Rey Dufresne Montreal, Quebec| Fraud Prevention LinkedIn Profile Summary | July 2021</vt:lpstr>
      <vt:lpstr>Career Advice #231 | Rey Dufresne Allen Wazny Response 26 July 2019</vt:lpstr>
      <vt:lpstr>Career Advice #231 | Rey Dufresne Update for July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Dustin Pierce</dc:creator>
  <cp:lastModifiedBy>Allen</cp:lastModifiedBy>
  <cp:revision>466</cp:revision>
  <cp:lastPrinted>2018-05-05T14:43:59Z</cp:lastPrinted>
  <dcterms:modified xsi:type="dcterms:W3CDTF">2021-07-07T17:01:51Z</dcterms:modified>
</cp:coreProperties>
</file>