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7" r:id="rId1"/>
  </p:sldMasterIdLst>
  <p:notesMasterIdLst>
    <p:notesMasterId r:id="rId9"/>
  </p:notesMasterIdLst>
  <p:sldIdLst>
    <p:sldId id="256" r:id="rId2"/>
    <p:sldId id="297" r:id="rId3"/>
    <p:sldId id="306" r:id="rId4"/>
    <p:sldId id="304" r:id="rId5"/>
    <p:sldId id="305" r:id="rId6"/>
    <p:sldId id="307" r:id="rId7"/>
    <p:sldId id="308" r:id="rId8"/>
  </p:sldIdLst>
  <p:sldSz cx="9144000" cy="5143500" type="screen16x9"/>
  <p:notesSz cx="6858000" cy="9144000"/>
  <p:embeddedFontLst>
    <p:embeddedFont>
      <p:font typeface="Sniglet" panose="020B0604020202020204" pitchFamily="34" charset="0"/>
      <p:regular r:id="rId10"/>
    </p:embeddedFont>
    <p:embeddedFont>
      <p:font typeface="Walter Turncoat" panose="020B0604020202020204" pitchFamily="34" charset="0"/>
      <p:regular r:id="rId11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ustin Pierce" initials="DP" lastIdx="2" clrIdx="0"/>
  <p:cmAuthor id="2" name="Matthew Andrade" initials="MA" lastIdx="33" clrIdx="1">
    <p:extLst>
      <p:ext uri="{19B8F6BF-5375-455C-9EA6-DF929625EA0E}">
        <p15:presenceInfo xmlns:p15="http://schemas.microsoft.com/office/powerpoint/2012/main" userId="54597ddc4434c6e6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8B"/>
    <a:srgbClr val="13D353"/>
    <a:srgbClr val="FF311E"/>
    <a:srgbClr val="EE1231"/>
    <a:srgbClr val="09AEE9"/>
    <a:srgbClr val="00FF00"/>
    <a:srgbClr val="FF3F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E4A3FB39-07F1-4D3D-9066-11DBD61EEE63}">
  <a:tblStyle styleId="{E4A3FB39-07F1-4D3D-9066-11DBD61EEE63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347" autoAdjust="0"/>
    <p:restoredTop sz="91429"/>
  </p:normalViewPr>
  <p:slideViewPr>
    <p:cSldViewPr snapToGrid="0">
      <p:cViewPr>
        <p:scale>
          <a:sx n="54" d="100"/>
          <a:sy n="54" d="100"/>
        </p:scale>
        <p:origin x="2056" y="20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2.fntdata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font" Target="fonts/font1.fntdata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321342408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" name="Shape 3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9609003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879797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7505783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3" name="Shape 12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0086205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4159799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04351254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3" name="Shape 12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90100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>
            <a:spLocks noGrp="1"/>
          </p:cNvSpPr>
          <p:nvPr>
            <p:ph type="ctrTitle"/>
          </p:nvPr>
        </p:nvSpPr>
        <p:spPr>
          <a:xfrm>
            <a:off x="685800" y="1991813"/>
            <a:ext cx="7772400" cy="115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1pPr>
            <a:lvl2pPr lvl="1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type="tx">
  <p:cSld name="TITLE_AND_BOD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-6025" y="967975"/>
            <a:ext cx="9156000" cy="857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1"/>
          </p:nvPr>
        </p:nvSpPr>
        <p:spPr>
          <a:xfrm>
            <a:off x="457200" y="1563400"/>
            <a:ext cx="8229600" cy="2503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55600">
              <a:spcBef>
                <a:spcPts val="600"/>
              </a:spcBef>
              <a:spcAft>
                <a:spcPts val="0"/>
              </a:spcAft>
              <a:buSzPts val="2000"/>
              <a:buChar char="✘"/>
              <a:defRPr/>
            </a:lvl1pPr>
            <a:lvl2pPr marL="914400" lvl="1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/>
            </a:lvl2pPr>
            <a:lvl3pPr marL="1371600" lvl="2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/>
            </a:lvl3pPr>
            <a:lvl4pPr marL="1828800" lvl="3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/>
            </a:lvl4pPr>
            <a:lvl5pPr marL="2286000" lvl="4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/>
            </a:lvl5pPr>
            <a:lvl6pPr marL="2743200" lvl="5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/>
            </a:lvl6pPr>
            <a:lvl7pPr marL="3200400" lvl="6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/>
            </a:lvl7pPr>
            <a:lvl8pPr marL="3657600" lvl="7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/>
            </a:lvl8pPr>
            <a:lvl9pPr marL="4114800" lvl="8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blipFill>
          <a:blip r:embed="rId4">
            <a:alphaModFix/>
          </a:blip>
          <a:stretch>
            <a:fillRect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-6025" y="967975"/>
            <a:ext cx="91560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600"/>
              <a:buFont typeface="Walter Turncoat"/>
              <a:buNone/>
              <a:defRPr sz="2600">
                <a:solidFill>
                  <a:srgbClr val="FFFFFF"/>
                </a:solidFill>
                <a:latin typeface="Walter Turncoat"/>
                <a:ea typeface="Walter Turncoat"/>
                <a:cs typeface="Walter Turncoat"/>
                <a:sym typeface="Walter Turncoat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600"/>
              <a:buFont typeface="Walter Turncoat"/>
              <a:buNone/>
              <a:defRPr sz="2600">
                <a:solidFill>
                  <a:srgbClr val="FFFFFF"/>
                </a:solidFill>
                <a:latin typeface="Walter Turncoat"/>
                <a:ea typeface="Walter Turncoat"/>
                <a:cs typeface="Walter Turncoat"/>
                <a:sym typeface="Walter Turncoat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600"/>
              <a:buFont typeface="Walter Turncoat"/>
              <a:buNone/>
              <a:defRPr sz="2600">
                <a:solidFill>
                  <a:srgbClr val="FFFFFF"/>
                </a:solidFill>
                <a:latin typeface="Walter Turncoat"/>
                <a:ea typeface="Walter Turncoat"/>
                <a:cs typeface="Walter Turncoat"/>
                <a:sym typeface="Walter Turncoat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600"/>
              <a:buFont typeface="Walter Turncoat"/>
              <a:buNone/>
              <a:defRPr sz="2600">
                <a:solidFill>
                  <a:srgbClr val="FFFFFF"/>
                </a:solidFill>
                <a:latin typeface="Walter Turncoat"/>
                <a:ea typeface="Walter Turncoat"/>
                <a:cs typeface="Walter Turncoat"/>
                <a:sym typeface="Walter Turncoat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600"/>
              <a:buFont typeface="Walter Turncoat"/>
              <a:buNone/>
              <a:defRPr sz="2600">
                <a:solidFill>
                  <a:srgbClr val="FFFFFF"/>
                </a:solidFill>
                <a:latin typeface="Walter Turncoat"/>
                <a:ea typeface="Walter Turncoat"/>
                <a:cs typeface="Walter Turncoat"/>
                <a:sym typeface="Walter Turncoat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600"/>
              <a:buFont typeface="Walter Turncoat"/>
              <a:buNone/>
              <a:defRPr sz="2600">
                <a:solidFill>
                  <a:srgbClr val="FFFFFF"/>
                </a:solidFill>
                <a:latin typeface="Walter Turncoat"/>
                <a:ea typeface="Walter Turncoat"/>
                <a:cs typeface="Walter Turncoat"/>
                <a:sym typeface="Walter Turncoat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600"/>
              <a:buFont typeface="Walter Turncoat"/>
              <a:buNone/>
              <a:defRPr sz="2600">
                <a:solidFill>
                  <a:srgbClr val="FFFFFF"/>
                </a:solidFill>
                <a:latin typeface="Walter Turncoat"/>
                <a:ea typeface="Walter Turncoat"/>
                <a:cs typeface="Walter Turncoat"/>
                <a:sym typeface="Walter Turncoat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600"/>
              <a:buFont typeface="Walter Turncoat"/>
              <a:buNone/>
              <a:defRPr sz="2600">
                <a:solidFill>
                  <a:srgbClr val="FFFFFF"/>
                </a:solidFill>
                <a:latin typeface="Walter Turncoat"/>
                <a:ea typeface="Walter Turncoat"/>
                <a:cs typeface="Walter Turncoat"/>
                <a:sym typeface="Walter Turncoat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600"/>
              <a:buFont typeface="Walter Turncoat"/>
              <a:buNone/>
              <a:defRPr sz="2600">
                <a:solidFill>
                  <a:srgbClr val="FFFFFF"/>
                </a:solidFill>
                <a:latin typeface="Walter Turncoat"/>
                <a:ea typeface="Walter Turncoat"/>
                <a:cs typeface="Walter Turncoat"/>
                <a:sym typeface="Walter Turncoat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457200" y="1563400"/>
            <a:ext cx="8229600" cy="250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55600"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Sniglet"/>
              <a:buChar char="✘"/>
              <a:defRPr sz="2000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1pPr>
            <a:lvl2pPr marL="914400" lvl="1" indent="-35560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Sniglet"/>
              <a:buChar char="○"/>
              <a:defRPr sz="2000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2pPr>
            <a:lvl3pPr marL="1371600" lvl="2" indent="-35560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Sniglet"/>
              <a:buChar char="■"/>
              <a:defRPr sz="2000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3pPr>
            <a:lvl4pPr marL="1828800" lvl="3" indent="-35560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Sniglet"/>
              <a:buChar char="●"/>
              <a:defRPr sz="2000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4pPr>
            <a:lvl5pPr marL="2286000" lvl="4" indent="-35560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Sniglet"/>
              <a:buChar char="○"/>
              <a:defRPr sz="2000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5pPr>
            <a:lvl6pPr marL="2743200" lvl="5" indent="-35560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Sniglet"/>
              <a:buChar char="■"/>
              <a:defRPr sz="2000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6pPr>
            <a:lvl7pPr marL="3200400" lvl="6" indent="-35560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Sniglet"/>
              <a:buChar char="●"/>
              <a:defRPr sz="2000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7pPr>
            <a:lvl8pPr marL="3657600" lvl="7" indent="-35560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Sniglet"/>
              <a:buChar char="○"/>
              <a:defRPr sz="2000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8pPr>
            <a:lvl9pPr marL="4114800" lvl="8" indent="-35560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Sniglet"/>
              <a:buChar char="■"/>
              <a:defRPr sz="2000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1" r:id="rId2"/>
  </p:sldLayoutIdLst>
  <p:transition>
    <p:fade thruBlk="1"/>
  </p:transition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inkedin.com/in/vishnepolsky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 txBox="1">
            <a:spLocks noGrp="1"/>
          </p:cNvSpPr>
          <p:nvPr>
            <p:ph type="ctrTitle"/>
          </p:nvPr>
        </p:nvSpPr>
        <p:spPr>
          <a:xfrm>
            <a:off x="887382" y="792393"/>
            <a:ext cx="7772400" cy="115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5000" dirty="0"/>
              <a:t>Will You Review My CV?</a:t>
            </a:r>
            <a:br>
              <a:rPr lang="en-GB" sz="5000" dirty="0"/>
            </a:br>
            <a:r>
              <a:rPr lang="en" sz="4000" dirty="0"/>
              <a:t>Episode 9  | 19 June 2021</a:t>
            </a:r>
            <a:endParaRPr sz="4000" dirty="0"/>
          </a:p>
        </p:txBody>
      </p:sp>
      <p:sp>
        <p:nvSpPr>
          <p:cNvPr id="4" name="Shape 38">
            <a:extLst>
              <a:ext uri="{FF2B5EF4-FFF2-40B4-BE49-F238E27FC236}">
                <a16:creationId xmlns:a16="http://schemas.microsoft.com/office/drawing/2014/main" id="{64C4AD5A-707E-624E-8255-8C9125BB0D1C}"/>
              </a:ext>
            </a:extLst>
          </p:cNvPr>
          <p:cNvSpPr txBox="1">
            <a:spLocks/>
          </p:cNvSpPr>
          <p:nvPr/>
        </p:nvSpPr>
        <p:spPr>
          <a:xfrm>
            <a:off x="887382" y="2867440"/>
            <a:ext cx="7772400" cy="115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Font typeface="Walter Turncoat"/>
              <a:buNone/>
              <a:defRPr sz="6000" b="0" i="0" u="none" strike="noStrike" cap="none">
                <a:solidFill>
                  <a:srgbClr val="FFFFFF"/>
                </a:solidFill>
                <a:latin typeface="Walter Turncoat"/>
                <a:ea typeface="Walter Turncoat"/>
                <a:cs typeface="Walter Turncoat"/>
                <a:sym typeface="Walter Turncoat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Font typeface="Walter Turncoat"/>
              <a:buNone/>
              <a:defRPr sz="6000" b="0" i="0" u="none" strike="noStrike" cap="none">
                <a:solidFill>
                  <a:srgbClr val="FFFFFF"/>
                </a:solidFill>
                <a:latin typeface="Walter Turncoat"/>
                <a:ea typeface="Walter Turncoat"/>
                <a:cs typeface="Walter Turncoat"/>
                <a:sym typeface="Walter Turncoat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Font typeface="Walter Turncoat"/>
              <a:buNone/>
              <a:defRPr sz="6000" b="0" i="0" u="none" strike="noStrike" cap="none">
                <a:solidFill>
                  <a:srgbClr val="FFFFFF"/>
                </a:solidFill>
                <a:latin typeface="Walter Turncoat"/>
                <a:ea typeface="Walter Turncoat"/>
                <a:cs typeface="Walter Turncoat"/>
                <a:sym typeface="Walter Turncoat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Font typeface="Walter Turncoat"/>
              <a:buNone/>
              <a:defRPr sz="6000" b="0" i="0" u="none" strike="noStrike" cap="none">
                <a:solidFill>
                  <a:srgbClr val="FFFFFF"/>
                </a:solidFill>
                <a:latin typeface="Walter Turncoat"/>
                <a:ea typeface="Walter Turncoat"/>
                <a:cs typeface="Walter Turncoat"/>
                <a:sym typeface="Walter Turncoat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Font typeface="Walter Turncoat"/>
              <a:buNone/>
              <a:defRPr sz="6000" b="0" i="0" u="none" strike="noStrike" cap="none">
                <a:solidFill>
                  <a:srgbClr val="FFFFFF"/>
                </a:solidFill>
                <a:latin typeface="Walter Turncoat"/>
                <a:ea typeface="Walter Turncoat"/>
                <a:cs typeface="Walter Turncoat"/>
                <a:sym typeface="Walter Turncoat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Font typeface="Walter Turncoat"/>
              <a:buNone/>
              <a:defRPr sz="6000" b="0" i="0" u="none" strike="noStrike" cap="none">
                <a:solidFill>
                  <a:srgbClr val="FFFFFF"/>
                </a:solidFill>
                <a:latin typeface="Walter Turncoat"/>
                <a:ea typeface="Walter Turncoat"/>
                <a:cs typeface="Walter Turncoat"/>
                <a:sym typeface="Walter Turncoat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Font typeface="Walter Turncoat"/>
              <a:buNone/>
              <a:defRPr sz="6000" b="0" i="0" u="none" strike="noStrike" cap="none">
                <a:solidFill>
                  <a:srgbClr val="FFFFFF"/>
                </a:solidFill>
                <a:latin typeface="Walter Turncoat"/>
                <a:ea typeface="Walter Turncoat"/>
                <a:cs typeface="Walter Turncoat"/>
                <a:sym typeface="Walter Turncoat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Font typeface="Walter Turncoat"/>
              <a:buNone/>
              <a:defRPr sz="6000" b="0" i="0" u="none" strike="noStrike" cap="none">
                <a:solidFill>
                  <a:srgbClr val="FFFFFF"/>
                </a:solidFill>
                <a:latin typeface="Walter Turncoat"/>
                <a:ea typeface="Walter Turncoat"/>
                <a:cs typeface="Walter Turncoat"/>
                <a:sym typeface="Walter Turncoat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Font typeface="Walter Turncoat"/>
              <a:buNone/>
              <a:defRPr sz="6000" b="0" i="0" u="none" strike="noStrike" cap="none">
                <a:solidFill>
                  <a:srgbClr val="FFFFFF"/>
                </a:solidFill>
                <a:latin typeface="Walter Turncoat"/>
                <a:ea typeface="Walter Turncoat"/>
                <a:cs typeface="Walter Turncoat"/>
                <a:sym typeface="Walter Turncoat"/>
              </a:defRPr>
            </a:lvl9pPr>
          </a:lstStyle>
          <a:p>
            <a:pPr algn="l"/>
            <a:r>
              <a:rPr lang="en-CA" sz="3000" dirty="0"/>
              <a:t>Career Advice #213 | Vidya </a:t>
            </a:r>
            <a:r>
              <a:rPr lang="en-CA" sz="3000" dirty="0" err="1"/>
              <a:t>Bokadia</a:t>
            </a:r>
            <a:r>
              <a:rPr lang="en-CA" sz="3000" dirty="0"/>
              <a:t> | India</a:t>
            </a:r>
          </a:p>
          <a:p>
            <a:pPr algn="l"/>
            <a:endParaRPr lang="en-CA" sz="3000" dirty="0"/>
          </a:p>
          <a:p>
            <a:pPr algn="l"/>
            <a:r>
              <a:rPr lang="en-CA" sz="3000" dirty="0"/>
              <a:t>Career Advice #215 | Brian </a:t>
            </a:r>
            <a:r>
              <a:rPr lang="en-CA" sz="3000" dirty="0" err="1"/>
              <a:t>Litke</a:t>
            </a:r>
            <a:r>
              <a:rPr lang="en-CA" sz="3000" dirty="0"/>
              <a:t> | Canada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FC15631-1956-164F-BEAD-91D647D4816B}"/>
              </a:ext>
            </a:extLst>
          </p:cNvPr>
          <p:cNvSpPr txBox="1"/>
          <p:nvPr/>
        </p:nvSpPr>
        <p:spPr>
          <a:xfrm>
            <a:off x="5727032" y="4836695"/>
            <a:ext cx="1847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>
            <a:spLocks noGrp="1"/>
          </p:cNvSpPr>
          <p:nvPr>
            <p:ph type="title"/>
          </p:nvPr>
        </p:nvSpPr>
        <p:spPr>
          <a:xfrm>
            <a:off x="-12000" y="0"/>
            <a:ext cx="9156000" cy="55494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n" dirty="0"/>
              <a:t>Career Advice #213 | </a:t>
            </a:r>
            <a:r>
              <a:rPr lang="en-CA" sz="2800" dirty="0"/>
              <a:t>Vidya </a:t>
            </a:r>
            <a:r>
              <a:rPr lang="en-CA" sz="2800" dirty="0" err="1"/>
              <a:t>Bokadia</a:t>
            </a:r>
            <a:br>
              <a:rPr lang="en" dirty="0"/>
            </a:br>
            <a:r>
              <a:rPr lang="en" dirty="0"/>
              <a:t>Indore, India | </a:t>
            </a:r>
            <a:r>
              <a:rPr lang="en-CA" dirty="0"/>
              <a:t>Media &amp; Finance </a:t>
            </a:r>
            <a:br>
              <a:rPr lang="en-CA" dirty="0"/>
            </a:br>
            <a:r>
              <a:rPr lang="en-CA" dirty="0"/>
              <a:t>Submission Date | 3 July 2019</a:t>
            </a:r>
            <a:endParaRPr dirty="0"/>
          </a:p>
        </p:txBody>
      </p:sp>
      <p:sp>
        <p:nvSpPr>
          <p:cNvPr id="83" name="Shape 83"/>
          <p:cNvSpPr txBox="1">
            <a:spLocks noGrp="1"/>
          </p:cNvSpPr>
          <p:nvPr>
            <p:ph type="body" idx="1"/>
          </p:nvPr>
        </p:nvSpPr>
        <p:spPr>
          <a:xfrm>
            <a:off x="193664" y="779848"/>
            <a:ext cx="8565767" cy="410928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558800" lvl="1" indent="0">
              <a:buClr>
                <a:srgbClr val="09AEE9"/>
              </a:buClr>
              <a:buNone/>
            </a:pPr>
            <a:endParaRPr dirty="0"/>
          </a:p>
          <a:p>
            <a:pPr marL="342900" indent="-342900">
              <a:buFont typeface="Wingdings" pitchFamily="2" charset="2"/>
              <a:buChar char="v"/>
            </a:pPr>
            <a:endParaRPr lang="en-CA" dirty="0"/>
          </a:p>
          <a:p>
            <a:pPr marL="0" indent="0">
              <a:buNone/>
            </a:pPr>
            <a:r>
              <a:rPr lang="en-CA" sz="2500" dirty="0"/>
              <a:t>Job Search Post made via Oleg </a:t>
            </a:r>
            <a:r>
              <a:rPr lang="en-CA" sz="2500" dirty="0" err="1"/>
              <a:t>Vishnepolsky</a:t>
            </a:r>
            <a:endParaRPr lang="en-CA" sz="2500" dirty="0"/>
          </a:p>
          <a:p>
            <a:pPr marL="0" indent="0">
              <a:buNone/>
            </a:pPr>
            <a:endParaRPr lang="en-CA" dirty="0"/>
          </a:p>
          <a:p>
            <a:pPr marL="457200" lvl="1" indent="0">
              <a:buNone/>
            </a:pPr>
            <a:r>
              <a:rPr lang="en-US" dirty="0"/>
              <a:t>I am a 24 year old, Masters in Finance with NO WORK EXPERIENCE at all. I had taken a break after University in 2017 due to depression and anxiety. Following which, upon return to India I had no luck getting a job. So I worked with my father for a while. Not a formal job. Now I don't know how to get a job, since all the recruiters have come in contact with think of my gap years as a red flag. Please help me out? </a:t>
            </a:r>
            <a:r>
              <a:rPr lang="en-US" b="1" dirty="0">
                <a:solidFill>
                  <a:schemeClr val="bg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Oleg Vishnepolsky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/>
              <a:t>Thankyou.</a:t>
            </a:r>
            <a:endParaRPr lang="en-CA" dirty="0"/>
          </a:p>
          <a:p>
            <a:pPr marL="342900" indent="-342900">
              <a:buFont typeface="Wingdings" pitchFamily="2" charset="2"/>
              <a:buChar char="v"/>
            </a:pPr>
            <a:endParaRPr lang="en-CA" dirty="0"/>
          </a:p>
          <a:p>
            <a:pPr marL="0" indent="0">
              <a:buNone/>
            </a:pPr>
            <a:endParaRPr lang="en-CA" dirty="0"/>
          </a:p>
          <a:p>
            <a:pPr marL="342900" indent="-342900">
              <a:buFont typeface="Wingdings" pitchFamily="2" charset="2"/>
              <a:buChar char="v"/>
            </a:pPr>
            <a:endParaRPr lang="en-CA" dirty="0"/>
          </a:p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endParaRPr sz="1800" dirty="0"/>
          </a:p>
        </p:txBody>
      </p:sp>
    </p:spTree>
    <p:extLst>
      <p:ext uri="{BB962C8B-B14F-4D97-AF65-F5344CB8AC3E}">
        <p14:creationId xmlns:p14="http://schemas.microsoft.com/office/powerpoint/2010/main" val="9858062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>
            <a:spLocks noGrp="1"/>
          </p:cNvSpPr>
          <p:nvPr>
            <p:ph type="title"/>
          </p:nvPr>
        </p:nvSpPr>
        <p:spPr>
          <a:xfrm>
            <a:off x="-12000" y="0"/>
            <a:ext cx="9156000" cy="55494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n" dirty="0"/>
              <a:t>Career Advice #213 | </a:t>
            </a:r>
            <a:r>
              <a:rPr lang="en-CA" sz="2800" dirty="0"/>
              <a:t>Vidya </a:t>
            </a:r>
            <a:r>
              <a:rPr lang="en-CA" sz="2800" dirty="0" err="1"/>
              <a:t>Bokadia</a:t>
            </a:r>
            <a:br>
              <a:rPr lang="en" dirty="0"/>
            </a:br>
            <a:r>
              <a:rPr lang="en-CA" dirty="0"/>
              <a:t>Allen Wazny Response</a:t>
            </a:r>
            <a:br>
              <a:rPr lang="en-CA" dirty="0"/>
            </a:br>
            <a:r>
              <a:rPr lang="en-CA" dirty="0"/>
              <a:t>3 July 2019</a:t>
            </a:r>
            <a:endParaRPr dirty="0"/>
          </a:p>
        </p:txBody>
      </p:sp>
      <p:sp>
        <p:nvSpPr>
          <p:cNvPr id="83" name="Shape 83"/>
          <p:cNvSpPr txBox="1">
            <a:spLocks noGrp="1"/>
          </p:cNvSpPr>
          <p:nvPr>
            <p:ph type="body" idx="1"/>
          </p:nvPr>
        </p:nvSpPr>
        <p:spPr>
          <a:xfrm>
            <a:off x="193664" y="779848"/>
            <a:ext cx="8565767" cy="410928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558800" lvl="1" indent="0">
              <a:buClr>
                <a:srgbClr val="09AEE9"/>
              </a:buClr>
              <a:buNone/>
            </a:pPr>
            <a:endParaRPr dirty="0"/>
          </a:p>
          <a:p>
            <a:pPr marL="342900" indent="-342900">
              <a:buFont typeface="Wingdings" pitchFamily="2" charset="2"/>
              <a:buChar char="v"/>
            </a:pPr>
            <a:endParaRPr lang="en-CA" dirty="0"/>
          </a:p>
          <a:p>
            <a:pPr marL="0" indent="0">
              <a:buNone/>
            </a:pPr>
            <a:r>
              <a:rPr lang="en-CA" sz="2500" dirty="0"/>
              <a:t>Summary</a:t>
            </a:r>
          </a:p>
          <a:p>
            <a:pPr marL="0" indent="0">
              <a:buNone/>
            </a:pPr>
            <a:endParaRPr lang="en-CA" dirty="0"/>
          </a:p>
          <a:p>
            <a:pPr marL="342900" indent="-342900">
              <a:buFont typeface="Wingdings" pitchFamily="2" charset="2"/>
              <a:buChar char="v"/>
            </a:pPr>
            <a:r>
              <a:rPr lang="en-US" dirty="0"/>
              <a:t>India tech innovation | Angel List 2018 article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en-US" dirty="0"/>
              <a:t>AngelList – Mumbai, Delhi, Bengaluru, Pune, Chennai, Indore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en-CA" dirty="0"/>
              <a:t>SaaS / innovation examples in India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en-CA" dirty="0"/>
              <a:t>SaaS in practice – apply to father’s business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en-CA" dirty="0"/>
              <a:t>SaaS knowledge / learning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en-CA" dirty="0"/>
              <a:t>LinkedIn outreach</a:t>
            </a:r>
          </a:p>
          <a:p>
            <a:pPr marL="342900" indent="-342900">
              <a:buFont typeface="Wingdings" pitchFamily="2" charset="2"/>
              <a:buChar char="v"/>
            </a:pPr>
            <a:endParaRPr lang="en-CA" dirty="0"/>
          </a:p>
          <a:p>
            <a:pPr marL="0" indent="0">
              <a:buNone/>
            </a:pPr>
            <a:endParaRPr lang="en-CA" dirty="0"/>
          </a:p>
          <a:p>
            <a:pPr marL="342900" indent="-342900">
              <a:buFont typeface="Wingdings" pitchFamily="2" charset="2"/>
              <a:buChar char="v"/>
            </a:pPr>
            <a:endParaRPr lang="en-CA" dirty="0"/>
          </a:p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endParaRPr sz="1800" dirty="0"/>
          </a:p>
        </p:txBody>
      </p:sp>
    </p:spTree>
    <p:extLst>
      <p:ext uri="{BB962C8B-B14F-4D97-AF65-F5344CB8AC3E}">
        <p14:creationId xmlns:p14="http://schemas.microsoft.com/office/powerpoint/2010/main" val="17861100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>
            <a:spLocks noGrp="1"/>
          </p:cNvSpPr>
          <p:nvPr>
            <p:ph type="title"/>
          </p:nvPr>
        </p:nvSpPr>
        <p:spPr>
          <a:xfrm>
            <a:off x="0" y="0"/>
            <a:ext cx="9156000" cy="543519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/>
              <a:t>Career Advice #213 | Vidya </a:t>
            </a:r>
            <a:r>
              <a:rPr lang="en-US" sz="3200" dirty="0" err="1"/>
              <a:t>Bokadia</a:t>
            </a:r>
            <a:br>
              <a:rPr lang="en-US" sz="3200" dirty="0"/>
            </a:br>
            <a:r>
              <a:rPr lang="en-US" sz="3200" dirty="0"/>
              <a:t>July 2019 versus June 2021</a:t>
            </a:r>
            <a:endParaRPr sz="3200" dirty="0"/>
          </a:p>
        </p:txBody>
      </p:sp>
      <p:sp>
        <p:nvSpPr>
          <p:cNvPr id="11" name="Shape 116"/>
          <p:cNvSpPr txBox="1">
            <a:spLocks/>
          </p:cNvSpPr>
          <p:nvPr/>
        </p:nvSpPr>
        <p:spPr>
          <a:xfrm>
            <a:off x="5131835" y="1293366"/>
            <a:ext cx="3895208" cy="15400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55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Sniglet"/>
              <a:buChar char="✘"/>
              <a:defRPr sz="2000" b="0" i="0" u="none" strike="noStrike" cap="none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1pPr>
            <a:lvl2pPr marL="914400" marR="0" lvl="1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Sniglet"/>
              <a:buChar char="○"/>
              <a:defRPr sz="2000" b="0" i="0" u="none" strike="noStrike" cap="none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2pPr>
            <a:lvl3pPr marL="1371600" marR="0" lvl="2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Sniglet"/>
              <a:buChar char="■"/>
              <a:defRPr sz="2000" b="0" i="0" u="none" strike="noStrike" cap="none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Sniglet"/>
              <a:buChar char="●"/>
              <a:defRPr sz="2000" b="0" i="0" u="none" strike="noStrike" cap="none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Sniglet"/>
              <a:buChar char="○"/>
              <a:defRPr sz="2000" b="0" i="0" u="none" strike="noStrike" cap="none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Sniglet"/>
              <a:buChar char="■"/>
              <a:defRPr sz="2000" b="0" i="0" u="none" strike="noStrike" cap="none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Sniglet"/>
              <a:buChar char="●"/>
              <a:defRPr sz="2000" b="0" i="0" u="none" strike="noStrike" cap="none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Sniglet"/>
              <a:buChar char="○"/>
              <a:defRPr sz="2000" b="0" i="0" u="none" strike="noStrike" cap="none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Sniglet"/>
              <a:buChar char="■"/>
              <a:defRPr sz="2000" b="0" i="0" u="none" strike="noStrike" cap="none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9pPr>
          </a:lstStyle>
          <a:p>
            <a:pPr marL="0" indent="0">
              <a:buFont typeface="Sniglet"/>
              <a:buNone/>
            </a:pPr>
            <a:r>
              <a:rPr lang="en-US" u="sng" dirty="0">
                <a:solidFill>
                  <a:srgbClr val="FF0000"/>
                </a:solidFill>
              </a:rPr>
              <a:t>JUNE 2021 expansion</a:t>
            </a:r>
          </a:p>
          <a:p>
            <a:pPr marL="0" indent="0">
              <a:buFont typeface="Sniglet"/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171450" indent="-171450">
              <a:buFont typeface="Courier New" panose="02070309020205020404" pitchFamily="49" charset="0"/>
              <a:buChar char="o"/>
            </a:pPr>
            <a:r>
              <a:rPr lang="en-CA" sz="1500" dirty="0">
                <a:solidFill>
                  <a:schemeClr val="bg1"/>
                </a:solidFill>
              </a:rPr>
              <a:t>SaaS in practice - expand</a:t>
            </a:r>
          </a:p>
          <a:p>
            <a:pPr marL="171450" indent="-171450">
              <a:buFont typeface="Courier New" panose="02070309020205020404" pitchFamily="49" charset="0"/>
              <a:buChar char="o"/>
            </a:pPr>
            <a:r>
              <a:rPr lang="en-CA" sz="1500" dirty="0"/>
              <a:t>Gary </a:t>
            </a:r>
            <a:r>
              <a:rPr lang="en-CA" sz="1500" dirty="0" err="1"/>
              <a:t>Vaynerchuk</a:t>
            </a:r>
            <a:r>
              <a:rPr lang="en-CA" sz="1500" dirty="0"/>
              <a:t> -- High School Party</a:t>
            </a:r>
          </a:p>
          <a:p>
            <a:pPr marL="171450" indent="-171450">
              <a:buFont typeface="Courier New" panose="02070309020205020404" pitchFamily="49" charset="0"/>
              <a:buChar char="o"/>
            </a:pPr>
            <a:r>
              <a:rPr lang="en-CA" sz="1500" dirty="0"/>
              <a:t>Clubhouse</a:t>
            </a:r>
          </a:p>
          <a:p>
            <a:pPr marL="171450" indent="-171450">
              <a:buFont typeface="Courier New" panose="02070309020205020404" pitchFamily="49" charset="0"/>
              <a:buChar char="o"/>
            </a:pPr>
            <a:r>
              <a:rPr lang="en-CA" sz="1500" dirty="0"/>
              <a:t>Gary </a:t>
            </a:r>
            <a:r>
              <a:rPr lang="en-CA" sz="1500" dirty="0" err="1"/>
              <a:t>Vaynerchulk</a:t>
            </a:r>
            <a:r>
              <a:rPr lang="en-CA" sz="1500" dirty="0"/>
              <a:t> – content model (269 pages issued on 14 Nov 2019</a:t>
            </a:r>
          </a:p>
          <a:p>
            <a:pPr marL="171450" indent="-171450">
              <a:buFont typeface="Courier New" panose="02070309020205020404" pitchFamily="49" charset="0"/>
              <a:buChar char="o"/>
            </a:pPr>
            <a:endParaRPr lang="en-CA" sz="1200" dirty="0"/>
          </a:p>
          <a:p>
            <a:pPr marL="171450" indent="-171450">
              <a:buFont typeface="Courier New" panose="02070309020205020404" pitchFamily="49" charset="0"/>
              <a:buChar char="o"/>
            </a:pPr>
            <a:endParaRPr lang="en-US" sz="1200" dirty="0">
              <a:solidFill>
                <a:schemeClr val="bg1"/>
              </a:solidFill>
            </a:endParaRPr>
          </a:p>
          <a:p>
            <a:pPr marL="0" lvl="0" indent="0">
              <a:buNone/>
            </a:pP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12" name="Shape 116">
            <a:extLst>
              <a:ext uri="{FF2B5EF4-FFF2-40B4-BE49-F238E27FC236}">
                <a16:creationId xmlns:a16="http://schemas.microsoft.com/office/drawing/2014/main" id="{1FFD023C-5C90-6546-A5D9-87E6089615ED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387928" y="1293366"/>
            <a:ext cx="3624239" cy="199978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u="sng" dirty="0">
                <a:solidFill>
                  <a:srgbClr val="09AEE9"/>
                </a:solidFill>
              </a:rPr>
              <a:t>JULY 2019 summary</a:t>
            </a:r>
          </a:p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342900" indent="-342900">
              <a:buFont typeface="Wingdings" pitchFamily="2" charset="2"/>
              <a:buChar char="v"/>
            </a:pPr>
            <a:r>
              <a:rPr lang="en-US" sz="1500" dirty="0"/>
              <a:t>India tech innovation | Angel List 2018 article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en-US" sz="1500" dirty="0"/>
              <a:t>AngelList – Mumbai, Delhi, Bengaluru, Pune, Chennai, Indore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en-CA" sz="1500" dirty="0"/>
              <a:t>SaaS / innovation examples in India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en-CA" sz="1500" dirty="0"/>
              <a:t>SaaS in practice – apply to father’s business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en-CA" sz="1500" dirty="0"/>
              <a:t>SaaS knowledge / learning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en-CA" sz="1500" dirty="0"/>
              <a:t>LinkedIn outreach</a:t>
            </a:r>
            <a:endParaRPr lang="en-US" sz="1500" dirty="0">
              <a:solidFill>
                <a:schemeClr val="bg1"/>
              </a:solidFill>
            </a:endParaRPr>
          </a:p>
          <a:p>
            <a:pPr marL="171450" indent="-171450">
              <a:buFont typeface="Courier New" panose="02070309020205020404" pitchFamily="49" charset="0"/>
              <a:buChar char="o"/>
            </a:pPr>
            <a:endParaRPr lang="en-CA" sz="1200" dirty="0">
              <a:solidFill>
                <a:schemeClr val="bg1"/>
              </a:solidFill>
            </a:endParaRPr>
          </a:p>
          <a:p>
            <a:pPr marL="171450" indent="-171450">
              <a:buFont typeface="Courier New" panose="02070309020205020404" pitchFamily="49" charset="0"/>
              <a:buChar char="o"/>
            </a:pPr>
            <a:endParaRPr lang="en-CA" sz="1200" dirty="0"/>
          </a:p>
          <a:p>
            <a:pPr marL="171450" indent="-171450">
              <a:buFont typeface="Courier New" panose="02070309020205020404" pitchFamily="49" charset="0"/>
              <a:buChar char="o"/>
            </a:pPr>
            <a:endParaRPr lang="en-CA" dirty="0"/>
          </a:p>
          <a:p>
            <a:pPr marL="171450" indent="-171450">
              <a:buFont typeface="Courier New" panose="02070309020205020404" pitchFamily="49" charset="0"/>
              <a:buChar char="o"/>
            </a:pPr>
            <a:endParaRPr lang="en-CA" sz="1200" dirty="0"/>
          </a:p>
          <a:p>
            <a:pPr marL="171450" indent="-171450">
              <a:buFont typeface="Courier New" panose="02070309020205020404" pitchFamily="49" charset="0"/>
              <a:buChar char="o"/>
            </a:pPr>
            <a:endParaRPr lang="en-US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6036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>
            <a:spLocks noGrp="1"/>
          </p:cNvSpPr>
          <p:nvPr>
            <p:ph type="title"/>
          </p:nvPr>
        </p:nvSpPr>
        <p:spPr>
          <a:xfrm>
            <a:off x="-12000" y="0"/>
            <a:ext cx="9156000" cy="55494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n" dirty="0"/>
              <a:t>Career Advice #215 | </a:t>
            </a:r>
            <a:r>
              <a:rPr lang="en-CA" sz="2800" dirty="0"/>
              <a:t>Brian </a:t>
            </a:r>
            <a:r>
              <a:rPr lang="en-CA" sz="2800" dirty="0" err="1"/>
              <a:t>Litke</a:t>
            </a:r>
            <a:br>
              <a:rPr lang="en" dirty="0"/>
            </a:br>
            <a:r>
              <a:rPr lang="en" dirty="0"/>
              <a:t>Calgary, Canada | </a:t>
            </a:r>
            <a:r>
              <a:rPr lang="en-CA" dirty="0"/>
              <a:t>Science to Finance </a:t>
            </a:r>
            <a:br>
              <a:rPr lang="en-CA" dirty="0"/>
            </a:br>
            <a:r>
              <a:rPr lang="en-CA" dirty="0"/>
              <a:t>Submission Date | 5 July 2019</a:t>
            </a:r>
            <a:endParaRPr dirty="0"/>
          </a:p>
        </p:txBody>
      </p:sp>
      <p:sp>
        <p:nvSpPr>
          <p:cNvPr id="83" name="Shape 83"/>
          <p:cNvSpPr txBox="1">
            <a:spLocks noGrp="1"/>
          </p:cNvSpPr>
          <p:nvPr>
            <p:ph type="body" idx="1"/>
          </p:nvPr>
        </p:nvSpPr>
        <p:spPr>
          <a:xfrm>
            <a:off x="193664" y="779848"/>
            <a:ext cx="8565767" cy="410928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558800" lvl="1" indent="0">
              <a:buClr>
                <a:srgbClr val="09AEE9"/>
              </a:buClr>
              <a:buNone/>
            </a:pPr>
            <a:endParaRPr lang="en-CA" dirty="0"/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endParaRPr lang="en-CA" sz="2500" dirty="0"/>
          </a:p>
          <a:p>
            <a:pPr marL="0" indent="0">
              <a:buNone/>
            </a:pPr>
            <a:r>
              <a:rPr lang="en-CA" sz="2500" dirty="0"/>
              <a:t>Query submitted via LinkedIn Career Advice</a:t>
            </a:r>
          </a:p>
          <a:p>
            <a:pPr marL="0" indent="0">
              <a:buNone/>
            </a:pPr>
            <a:endParaRPr lang="en-CA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/>
              <a:t>“Transitioning skills from a science degree into a career in finance based data analysis. How can I make myself employable and gain relevant in demand skills without going back to University?”</a:t>
            </a:r>
            <a:r>
              <a:rPr lang="en-CA" dirty="0"/>
              <a:t> </a:t>
            </a:r>
            <a:r>
              <a:rPr lang="en-US" dirty="0"/>
              <a:t>.</a:t>
            </a:r>
            <a:endParaRPr lang="en-CA" dirty="0"/>
          </a:p>
          <a:p>
            <a:pPr marL="342900" indent="-342900">
              <a:buFont typeface="Wingdings" pitchFamily="2" charset="2"/>
              <a:buChar char="v"/>
            </a:pPr>
            <a:endParaRPr lang="en-CA" dirty="0"/>
          </a:p>
          <a:p>
            <a:pPr marL="0" indent="0">
              <a:buNone/>
            </a:pPr>
            <a:endParaRPr lang="en-CA" dirty="0"/>
          </a:p>
          <a:p>
            <a:pPr marL="342900" indent="-342900">
              <a:buFont typeface="Wingdings" pitchFamily="2" charset="2"/>
              <a:buChar char="v"/>
            </a:pPr>
            <a:endParaRPr lang="en-CA" dirty="0"/>
          </a:p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endParaRPr sz="1800" dirty="0"/>
          </a:p>
        </p:txBody>
      </p:sp>
    </p:spTree>
    <p:extLst>
      <p:ext uri="{BB962C8B-B14F-4D97-AF65-F5344CB8AC3E}">
        <p14:creationId xmlns:p14="http://schemas.microsoft.com/office/powerpoint/2010/main" val="7188632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>
            <a:spLocks noGrp="1"/>
          </p:cNvSpPr>
          <p:nvPr>
            <p:ph type="title"/>
          </p:nvPr>
        </p:nvSpPr>
        <p:spPr>
          <a:xfrm>
            <a:off x="-12000" y="0"/>
            <a:ext cx="9156000" cy="55494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n" dirty="0"/>
              <a:t>Career Advice #215 | </a:t>
            </a:r>
            <a:r>
              <a:rPr lang="en-CA" sz="2800" dirty="0"/>
              <a:t>Brian </a:t>
            </a:r>
            <a:r>
              <a:rPr lang="en-CA" sz="2800" dirty="0" err="1"/>
              <a:t>Litke</a:t>
            </a:r>
            <a:br>
              <a:rPr lang="en" dirty="0"/>
            </a:br>
            <a:r>
              <a:rPr lang="en-CA" dirty="0"/>
              <a:t>Allen Wazny Response</a:t>
            </a:r>
            <a:br>
              <a:rPr lang="en-CA" dirty="0"/>
            </a:br>
            <a:r>
              <a:rPr lang="en-CA" dirty="0"/>
              <a:t>5 July 2019</a:t>
            </a:r>
            <a:endParaRPr dirty="0"/>
          </a:p>
        </p:txBody>
      </p:sp>
      <p:sp>
        <p:nvSpPr>
          <p:cNvPr id="83" name="Shape 83"/>
          <p:cNvSpPr txBox="1">
            <a:spLocks noGrp="1"/>
          </p:cNvSpPr>
          <p:nvPr>
            <p:ph type="body" idx="1"/>
          </p:nvPr>
        </p:nvSpPr>
        <p:spPr>
          <a:xfrm>
            <a:off x="193664" y="779848"/>
            <a:ext cx="8565767" cy="410928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558800" lvl="1" indent="0">
              <a:buClr>
                <a:srgbClr val="09AEE9"/>
              </a:buClr>
              <a:buNone/>
            </a:pPr>
            <a:endParaRPr dirty="0"/>
          </a:p>
          <a:p>
            <a:pPr marL="342900" indent="-342900">
              <a:buFont typeface="Wingdings" pitchFamily="2" charset="2"/>
              <a:buChar char="v"/>
            </a:pPr>
            <a:endParaRPr lang="en-CA" dirty="0"/>
          </a:p>
          <a:p>
            <a:pPr marL="0" indent="0">
              <a:buNone/>
            </a:pPr>
            <a:r>
              <a:rPr lang="en-CA" sz="2500" dirty="0"/>
              <a:t>Summary</a:t>
            </a:r>
          </a:p>
          <a:p>
            <a:pPr marL="0" indent="0">
              <a:buNone/>
            </a:pPr>
            <a:endParaRPr lang="en-CA" dirty="0"/>
          </a:p>
          <a:p>
            <a:pPr marL="342900" indent="-342900">
              <a:buFont typeface="Wingdings" pitchFamily="2" charset="2"/>
              <a:buChar char="v"/>
            </a:pPr>
            <a:r>
              <a:rPr lang="en-US" dirty="0"/>
              <a:t>My Pivot and focus on tech funding newsletters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en-CA" dirty="0"/>
              <a:t>SaaS learning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en-CA" dirty="0"/>
              <a:t>SaaS Finance &amp; accounting examples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en-CA" dirty="0"/>
              <a:t>Angel List – Toronto, Montreal, Vancouver, Calgary</a:t>
            </a:r>
          </a:p>
          <a:p>
            <a:pPr marL="0" indent="0">
              <a:buNone/>
            </a:pPr>
            <a:endParaRPr lang="en-CA" dirty="0"/>
          </a:p>
          <a:p>
            <a:pPr marL="342900" indent="-342900">
              <a:buFont typeface="Wingdings" pitchFamily="2" charset="2"/>
              <a:buChar char="v"/>
            </a:pPr>
            <a:endParaRPr lang="en-CA" dirty="0"/>
          </a:p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endParaRPr sz="1800" dirty="0"/>
          </a:p>
        </p:txBody>
      </p:sp>
    </p:spTree>
    <p:extLst>
      <p:ext uri="{BB962C8B-B14F-4D97-AF65-F5344CB8AC3E}">
        <p14:creationId xmlns:p14="http://schemas.microsoft.com/office/powerpoint/2010/main" val="6301846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>
            <a:spLocks noGrp="1"/>
          </p:cNvSpPr>
          <p:nvPr>
            <p:ph type="title"/>
          </p:nvPr>
        </p:nvSpPr>
        <p:spPr>
          <a:xfrm>
            <a:off x="0" y="0"/>
            <a:ext cx="9156000" cy="543519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/>
              <a:t>Career Advice #215 | Brian </a:t>
            </a:r>
            <a:r>
              <a:rPr lang="en-US" sz="3200" dirty="0" err="1"/>
              <a:t>Litke</a:t>
            </a:r>
            <a:br>
              <a:rPr lang="en-US" sz="3200" dirty="0"/>
            </a:br>
            <a:r>
              <a:rPr lang="en-US" sz="3200" dirty="0"/>
              <a:t>July 2019 versus June 2021</a:t>
            </a:r>
            <a:endParaRPr sz="3200" dirty="0"/>
          </a:p>
        </p:txBody>
      </p:sp>
      <p:sp>
        <p:nvSpPr>
          <p:cNvPr id="11" name="Shape 116"/>
          <p:cNvSpPr txBox="1">
            <a:spLocks/>
          </p:cNvSpPr>
          <p:nvPr/>
        </p:nvSpPr>
        <p:spPr>
          <a:xfrm>
            <a:off x="5131835" y="1293366"/>
            <a:ext cx="3895208" cy="15400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55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Sniglet"/>
              <a:buChar char="✘"/>
              <a:defRPr sz="2000" b="0" i="0" u="none" strike="noStrike" cap="none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1pPr>
            <a:lvl2pPr marL="914400" marR="0" lvl="1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Sniglet"/>
              <a:buChar char="○"/>
              <a:defRPr sz="2000" b="0" i="0" u="none" strike="noStrike" cap="none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2pPr>
            <a:lvl3pPr marL="1371600" marR="0" lvl="2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Sniglet"/>
              <a:buChar char="■"/>
              <a:defRPr sz="2000" b="0" i="0" u="none" strike="noStrike" cap="none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Sniglet"/>
              <a:buChar char="●"/>
              <a:defRPr sz="2000" b="0" i="0" u="none" strike="noStrike" cap="none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Sniglet"/>
              <a:buChar char="○"/>
              <a:defRPr sz="2000" b="0" i="0" u="none" strike="noStrike" cap="none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Sniglet"/>
              <a:buChar char="■"/>
              <a:defRPr sz="2000" b="0" i="0" u="none" strike="noStrike" cap="none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Sniglet"/>
              <a:buChar char="●"/>
              <a:defRPr sz="2000" b="0" i="0" u="none" strike="noStrike" cap="none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Sniglet"/>
              <a:buChar char="○"/>
              <a:defRPr sz="2000" b="0" i="0" u="none" strike="noStrike" cap="none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Sniglet"/>
              <a:buChar char="■"/>
              <a:defRPr sz="2000" b="0" i="0" u="none" strike="noStrike" cap="none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9pPr>
          </a:lstStyle>
          <a:p>
            <a:pPr marL="0" indent="0">
              <a:buFont typeface="Sniglet"/>
              <a:buNone/>
            </a:pPr>
            <a:r>
              <a:rPr lang="en-US" u="sng" dirty="0">
                <a:solidFill>
                  <a:srgbClr val="FF0000"/>
                </a:solidFill>
              </a:rPr>
              <a:t>JUNE 2021 expansion</a:t>
            </a:r>
          </a:p>
          <a:p>
            <a:pPr marL="0" indent="0">
              <a:buFont typeface="Sniglet"/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171450" indent="-171450">
              <a:buFont typeface="Courier New" panose="02070309020205020404" pitchFamily="49" charset="0"/>
              <a:buChar char="o"/>
            </a:pPr>
            <a:r>
              <a:rPr lang="en-CA" sz="1500" dirty="0">
                <a:solidFill>
                  <a:schemeClr val="bg1"/>
                </a:solidFill>
              </a:rPr>
              <a:t>My focus – delete or change</a:t>
            </a:r>
          </a:p>
          <a:p>
            <a:pPr marL="171450" indent="-171450">
              <a:buFont typeface="Courier New" panose="02070309020205020404" pitchFamily="49" charset="0"/>
              <a:buChar char="o"/>
            </a:pPr>
            <a:r>
              <a:rPr lang="en-CA" sz="1500" dirty="0"/>
              <a:t>Gary </a:t>
            </a:r>
            <a:r>
              <a:rPr lang="en-CA" sz="1500" dirty="0" err="1"/>
              <a:t>Vaynerchuk</a:t>
            </a:r>
            <a:r>
              <a:rPr lang="en-CA" sz="1500" dirty="0"/>
              <a:t> – Crushing It</a:t>
            </a:r>
          </a:p>
          <a:p>
            <a:pPr marL="171450" indent="-171450">
              <a:buFont typeface="Courier New" panose="02070309020205020404" pitchFamily="49" charset="0"/>
              <a:buChar char="o"/>
            </a:pPr>
            <a:r>
              <a:rPr lang="en-CA" sz="1500" dirty="0"/>
              <a:t>Gary </a:t>
            </a:r>
            <a:r>
              <a:rPr lang="en-CA" sz="1500" dirty="0" err="1"/>
              <a:t>Vaynerchuk</a:t>
            </a:r>
            <a:r>
              <a:rPr lang="en-CA" sz="1500" dirty="0"/>
              <a:t> -- High School Party</a:t>
            </a:r>
          </a:p>
          <a:p>
            <a:pPr marL="171450" indent="-171450">
              <a:buFont typeface="Courier New" panose="02070309020205020404" pitchFamily="49" charset="0"/>
              <a:buChar char="o"/>
            </a:pPr>
            <a:r>
              <a:rPr lang="en-CA" sz="1500" dirty="0"/>
              <a:t>Clubhouse</a:t>
            </a:r>
          </a:p>
          <a:p>
            <a:pPr marL="171450" indent="-171450">
              <a:buFont typeface="Courier New" panose="02070309020205020404" pitchFamily="49" charset="0"/>
              <a:buChar char="o"/>
            </a:pPr>
            <a:r>
              <a:rPr lang="en-CA" sz="1500" dirty="0"/>
              <a:t>Medium | Sub-Stack – publish scientific articles</a:t>
            </a:r>
          </a:p>
          <a:p>
            <a:pPr marL="171450" indent="-171450">
              <a:buFont typeface="Courier New" panose="02070309020205020404" pitchFamily="49" charset="0"/>
              <a:buChar char="o"/>
            </a:pPr>
            <a:r>
              <a:rPr lang="en-CA" sz="1500" dirty="0"/>
              <a:t>LinkedIn &amp; Twitter– post about his data analysis, copywriter work; follow like-minded individuals; cross-post; insert relevant comments</a:t>
            </a:r>
          </a:p>
          <a:p>
            <a:pPr marL="171450" indent="-171450">
              <a:buFont typeface="Courier New" panose="02070309020205020404" pitchFamily="49" charset="0"/>
              <a:buChar char="o"/>
            </a:pPr>
            <a:endParaRPr lang="en-CA" sz="1200" dirty="0"/>
          </a:p>
          <a:p>
            <a:pPr marL="171450" indent="-171450">
              <a:buFont typeface="Courier New" panose="02070309020205020404" pitchFamily="49" charset="0"/>
              <a:buChar char="o"/>
            </a:pPr>
            <a:endParaRPr lang="en-US" sz="1200" dirty="0">
              <a:solidFill>
                <a:schemeClr val="bg1"/>
              </a:solidFill>
            </a:endParaRPr>
          </a:p>
          <a:p>
            <a:pPr marL="0" lvl="0" indent="0">
              <a:buNone/>
            </a:pP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12" name="Shape 116">
            <a:extLst>
              <a:ext uri="{FF2B5EF4-FFF2-40B4-BE49-F238E27FC236}">
                <a16:creationId xmlns:a16="http://schemas.microsoft.com/office/drawing/2014/main" id="{1FFD023C-5C90-6546-A5D9-87E6089615ED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387928" y="1293366"/>
            <a:ext cx="3624239" cy="199978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u="sng" dirty="0">
                <a:solidFill>
                  <a:srgbClr val="09AEE9"/>
                </a:solidFill>
              </a:rPr>
              <a:t>JULY 2019 summary</a:t>
            </a:r>
          </a:p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342900" indent="-342900">
              <a:buFont typeface="Wingdings" pitchFamily="2" charset="2"/>
              <a:buChar char="v"/>
            </a:pPr>
            <a:r>
              <a:rPr lang="en-US" sz="1700" dirty="0"/>
              <a:t>My Pivot and focus on tech funding newsletters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en-CA" sz="1700" dirty="0"/>
              <a:t>SaaS learning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en-CA" sz="1700" dirty="0"/>
              <a:t>SaaS Finance &amp; accounting examples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en-CA" sz="1700" dirty="0"/>
              <a:t>Angel List – Toronto, Montreal, Vancouver, Calgary</a:t>
            </a:r>
          </a:p>
          <a:p>
            <a:pPr marL="171450" indent="-171450">
              <a:buFont typeface="Courier New" panose="02070309020205020404" pitchFamily="49" charset="0"/>
              <a:buChar char="o"/>
            </a:pPr>
            <a:endParaRPr lang="en-CA" sz="1200" dirty="0">
              <a:solidFill>
                <a:schemeClr val="bg1"/>
              </a:solidFill>
            </a:endParaRPr>
          </a:p>
          <a:p>
            <a:pPr marL="171450" indent="-171450">
              <a:buFont typeface="Courier New" panose="02070309020205020404" pitchFamily="49" charset="0"/>
              <a:buChar char="o"/>
            </a:pPr>
            <a:endParaRPr lang="en-CA" sz="1200" dirty="0"/>
          </a:p>
          <a:p>
            <a:pPr marL="171450" indent="-171450">
              <a:buFont typeface="Courier New" panose="02070309020205020404" pitchFamily="49" charset="0"/>
              <a:buChar char="o"/>
            </a:pPr>
            <a:endParaRPr lang="en-CA" dirty="0"/>
          </a:p>
          <a:p>
            <a:pPr marL="171450" indent="-171450">
              <a:buFont typeface="Courier New" panose="02070309020205020404" pitchFamily="49" charset="0"/>
              <a:buChar char="o"/>
            </a:pPr>
            <a:endParaRPr lang="en-CA" sz="1200" dirty="0"/>
          </a:p>
          <a:p>
            <a:pPr marL="171450" indent="-171450">
              <a:buFont typeface="Courier New" panose="02070309020205020404" pitchFamily="49" charset="0"/>
              <a:buChar char="o"/>
            </a:pPr>
            <a:endParaRPr lang="en-US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8613529"/>
      </p:ext>
    </p:extLst>
  </p:cSld>
  <p:clrMapOvr>
    <a:masterClrMapping/>
  </p:clrMapOvr>
</p:sld>
</file>

<file path=ppt/theme/theme1.xml><?xml version="1.0" encoding="utf-8"?>
<a:theme xmlns:a="http://schemas.openxmlformats.org/drawingml/2006/main" name="Ursula templat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18702</TotalTime>
  <Words>497</Words>
  <Application>Microsoft Macintosh PowerPoint</Application>
  <PresentationFormat>On-screen Show (16:9)</PresentationFormat>
  <Paragraphs>83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Walter Turncoat</vt:lpstr>
      <vt:lpstr>Sniglet</vt:lpstr>
      <vt:lpstr>Arial</vt:lpstr>
      <vt:lpstr>Wingdings</vt:lpstr>
      <vt:lpstr>Courier New</vt:lpstr>
      <vt:lpstr>Ursula template</vt:lpstr>
      <vt:lpstr>Will You Review My CV? Episode 9  | 19 June 2021</vt:lpstr>
      <vt:lpstr>Career Advice #213 | Vidya Bokadia Indore, India | Media &amp; Finance  Submission Date | 3 July 2019</vt:lpstr>
      <vt:lpstr>Career Advice #213 | Vidya Bokadia Allen Wazny Response 3 July 2019</vt:lpstr>
      <vt:lpstr>Career Advice #213 | Vidya Bokadia July 2019 versus June 2021</vt:lpstr>
      <vt:lpstr>Career Advice #215 | Brian Litke Calgary, Canada | Science to Finance  Submission Date | 5 July 2019</vt:lpstr>
      <vt:lpstr>Career Advice #215 | Brian Litke Allen Wazny Response 5 July 2019</vt:lpstr>
      <vt:lpstr>Career Advice #215 | Brian Litke July 2019 versus June 2021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This is your presentation title</dc:title>
  <dc:creator>Dustin Pierce</dc:creator>
  <cp:lastModifiedBy>Allen</cp:lastModifiedBy>
  <cp:revision>403</cp:revision>
  <cp:lastPrinted>2018-05-05T14:43:59Z</cp:lastPrinted>
  <dcterms:modified xsi:type="dcterms:W3CDTF">2021-06-20T04:21:10Z</dcterms:modified>
</cp:coreProperties>
</file>