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15"/>
  </p:notesMasterIdLst>
  <p:sldIdLst>
    <p:sldId id="256" r:id="rId2"/>
    <p:sldId id="297" r:id="rId3"/>
    <p:sldId id="309" r:id="rId4"/>
    <p:sldId id="306" r:id="rId5"/>
    <p:sldId id="311" r:id="rId6"/>
    <p:sldId id="312" r:id="rId7"/>
    <p:sldId id="304" r:id="rId8"/>
    <p:sldId id="305" r:id="rId9"/>
    <p:sldId id="310" r:id="rId10"/>
    <p:sldId id="313" r:id="rId11"/>
    <p:sldId id="307" r:id="rId12"/>
    <p:sldId id="314" r:id="rId13"/>
    <p:sldId id="315" r:id="rId14"/>
  </p:sldIdLst>
  <p:sldSz cx="9144000" cy="5143500" type="screen16x9"/>
  <p:notesSz cx="6858000" cy="9144000"/>
  <p:embeddedFontLst>
    <p:embeddedFont>
      <p:font typeface="Sniglet" panose="020B0604020202020204" pitchFamily="34" charset="0"/>
      <p:regular r:id="rId16"/>
    </p:embeddedFont>
    <p:embeddedFont>
      <p:font typeface="Walter Turncoat" panose="020B0604020202020204" pitchFamily="34"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ustin Pierce" initials="DP" lastIdx="2" clrIdx="0"/>
  <p:cmAuthor id="2" name="Matthew Andrade" initials="MA" lastIdx="33" clrIdx="1">
    <p:extLst>
      <p:ext uri="{19B8F6BF-5375-455C-9EA6-DF929625EA0E}">
        <p15:presenceInfo xmlns:p15="http://schemas.microsoft.com/office/powerpoint/2012/main" userId="54597ddc4434c6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B"/>
    <a:srgbClr val="13D353"/>
    <a:srgbClr val="FF311E"/>
    <a:srgbClr val="EE1231"/>
    <a:srgbClr val="09AEE9"/>
    <a:srgbClr val="00FF00"/>
    <a:srgbClr val="F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4A3FB39-07F1-4D3D-9066-11DBD61EEE63}">
  <a:tblStyle styleId="{E4A3FB39-07F1-4D3D-9066-11DBD61EEE6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46" autoAdjust="0"/>
    <p:restoredTop sz="91352"/>
  </p:normalViewPr>
  <p:slideViewPr>
    <p:cSldViewPr snapToGrid="0">
      <p:cViewPr varScale="1">
        <p:scale>
          <a:sx n="127" d="100"/>
          <a:sy n="127" d="100"/>
        </p:scale>
        <p:origin x="928"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32134240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Shape 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 name="Shape 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960900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521510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4043512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631448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3324453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487979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773568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750578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98032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710489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008620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2415979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4081329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991813"/>
            <a:ext cx="7772400" cy="1159800"/>
          </a:xfrm>
          <a:prstGeom prst="rect">
            <a:avLst/>
          </a:prstGeom>
        </p:spPr>
        <p:txBody>
          <a:bodyPr spcFirstLastPara="1" wrap="square" lIns="91425" tIns="91425" rIns="91425" bIns="91425" anchor="ctr" anchorCtr="0"/>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025" y="967975"/>
            <a:ext cx="9156000" cy="857400"/>
          </a:xfrm>
          <a:prstGeom prst="rect">
            <a:avLst/>
          </a:prstGeom>
        </p:spPr>
        <p:txBody>
          <a:bodyPr spcFirstLastPara="1" wrap="square" lIns="91425" tIns="91425" rIns="91425" bIns="91425" anchor="t" anchorCtr="0"/>
          <a:lstStyle>
            <a:lvl1pPr lvl="0">
              <a:spcBef>
                <a:spcPts val="0"/>
              </a:spcBef>
              <a:spcAft>
                <a:spcPts val="0"/>
              </a:spcAft>
              <a:buSzPts val="2600"/>
              <a:buNone/>
              <a:defRPr/>
            </a:lvl1pPr>
            <a:lvl2pPr lvl="1">
              <a:spcBef>
                <a:spcPts val="0"/>
              </a:spcBef>
              <a:spcAft>
                <a:spcPts val="0"/>
              </a:spcAft>
              <a:buSzPts val="2600"/>
              <a:buNone/>
              <a:defRPr/>
            </a:lvl2pPr>
            <a:lvl3pPr lvl="2">
              <a:spcBef>
                <a:spcPts val="0"/>
              </a:spcBef>
              <a:spcAft>
                <a:spcPts val="0"/>
              </a:spcAft>
              <a:buSzPts val="2600"/>
              <a:buNone/>
              <a:defRPr/>
            </a:lvl3pPr>
            <a:lvl4pPr lvl="3">
              <a:spcBef>
                <a:spcPts val="0"/>
              </a:spcBef>
              <a:spcAft>
                <a:spcPts val="0"/>
              </a:spcAft>
              <a:buSzPts val="2600"/>
              <a:buNone/>
              <a:defRPr/>
            </a:lvl4pPr>
            <a:lvl5pPr lvl="4">
              <a:spcBef>
                <a:spcPts val="0"/>
              </a:spcBef>
              <a:spcAft>
                <a:spcPts val="0"/>
              </a:spcAft>
              <a:buSzPts val="2600"/>
              <a:buNone/>
              <a:defRPr/>
            </a:lvl5pPr>
            <a:lvl6pPr lvl="5">
              <a:spcBef>
                <a:spcPts val="0"/>
              </a:spcBef>
              <a:spcAft>
                <a:spcPts val="0"/>
              </a:spcAft>
              <a:buSzPts val="2600"/>
              <a:buNone/>
              <a:defRPr/>
            </a:lvl6pPr>
            <a:lvl7pPr lvl="6">
              <a:spcBef>
                <a:spcPts val="0"/>
              </a:spcBef>
              <a:spcAft>
                <a:spcPts val="0"/>
              </a:spcAft>
              <a:buSzPts val="2600"/>
              <a:buNone/>
              <a:defRPr/>
            </a:lvl7pPr>
            <a:lvl8pPr lvl="7">
              <a:spcBef>
                <a:spcPts val="0"/>
              </a:spcBef>
              <a:spcAft>
                <a:spcPts val="0"/>
              </a:spcAft>
              <a:buSzPts val="2600"/>
              <a:buNone/>
              <a:defRPr/>
            </a:lvl8pPr>
            <a:lvl9pPr lvl="8">
              <a:spcBef>
                <a:spcPts val="0"/>
              </a:spcBef>
              <a:spcAft>
                <a:spcPts val="0"/>
              </a:spcAft>
              <a:buSzPts val="2600"/>
              <a:buNone/>
              <a:defRPr/>
            </a:lvl9pPr>
          </a:lstStyle>
          <a:p>
            <a:endParaRPr/>
          </a:p>
        </p:txBody>
      </p:sp>
      <p:sp>
        <p:nvSpPr>
          <p:cNvPr id="19" name="Shape 19"/>
          <p:cNvSpPr txBox="1">
            <a:spLocks noGrp="1"/>
          </p:cNvSpPr>
          <p:nvPr>
            <p:ph type="body" idx="1"/>
          </p:nvPr>
        </p:nvSpPr>
        <p:spPr>
          <a:xfrm>
            <a:off x="457200" y="1563400"/>
            <a:ext cx="8229600" cy="25032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a:blip r:embed="rId4">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6025" y="967975"/>
            <a:ext cx="9156000" cy="857400"/>
          </a:xfrm>
          <a:prstGeom prst="rect">
            <a:avLst/>
          </a:prstGeom>
          <a:noFill/>
          <a:ln>
            <a:noFill/>
          </a:ln>
        </p:spPr>
        <p:txBody>
          <a:bodyPr spcFirstLastPara="1" wrap="square" lIns="91425" tIns="91425" rIns="91425" bIns="91425" anchor="t" anchorCtr="0"/>
          <a:lstStyle>
            <a:lvl1pPr lvl="0"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1pPr>
            <a:lvl2pPr lvl="1"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2pPr>
            <a:lvl3pPr lvl="2"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3pPr>
            <a:lvl4pPr lvl="3"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4pPr>
            <a:lvl5pPr lvl="4"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5pPr>
            <a:lvl6pPr lvl="5"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6pPr>
            <a:lvl7pPr lvl="6"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7pPr>
            <a:lvl8pPr lvl="7"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8pPr>
            <a:lvl9pPr lvl="8" algn="ctr">
              <a:spcBef>
                <a:spcPts val="0"/>
              </a:spcBef>
              <a:spcAft>
                <a:spcPts val="0"/>
              </a:spcAft>
              <a:buClr>
                <a:srgbClr val="FFFFFF"/>
              </a:buClr>
              <a:buSzPts val="2600"/>
              <a:buFont typeface="Walter Turncoat"/>
              <a:buNone/>
              <a:defRPr sz="2600">
                <a:solidFill>
                  <a:srgbClr val="FFFFFF"/>
                </a:solidFill>
                <a:latin typeface="Walter Turncoat"/>
                <a:ea typeface="Walter Turncoat"/>
                <a:cs typeface="Walter Turncoat"/>
                <a:sym typeface="Walter Turncoat"/>
              </a:defRPr>
            </a:lvl9pPr>
          </a:lstStyle>
          <a:p>
            <a:endParaRPr/>
          </a:p>
        </p:txBody>
      </p:sp>
      <p:sp>
        <p:nvSpPr>
          <p:cNvPr id="7" name="Shape 7"/>
          <p:cNvSpPr txBox="1">
            <a:spLocks noGrp="1"/>
          </p:cNvSpPr>
          <p:nvPr>
            <p:ph type="body" idx="1"/>
          </p:nvPr>
        </p:nvSpPr>
        <p:spPr>
          <a:xfrm>
            <a:off x="457200" y="1563400"/>
            <a:ext cx="8229600" cy="2503200"/>
          </a:xfrm>
          <a:prstGeom prst="rect">
            <a:avLst/>
          </a:prstGeom>
          <a:noFill/>
          <a:ln>
            <a:noFill/>
          </a:ln>
        </p:spPr>
        <p:txBody>
          <a:bodyPr spcFirstLastPara="1" wrap="square" lIns="91425" tIns="91425" rIns="91425" bIns="91425" anchor="t" anchorCtr="0"/>
          <a:lstStyle>
            <a:lvl1pPr marL="457200" lvl="0" indent="-355600">
              <a:spcBef>
                <a:spcPts val="600"/>
              </a:spcBef>
              <a:spcAft>
                <a:spcPts val="0"/>
              </a:spcAft>
              <a:buClr>
                <a:srgbClr val="FFFFFF"/>
              </a:buClr>
              <a:buSzPts val="2000"/>
              <a:buFont typeface="Sniglet"/>
              <a:buChar char="✘"/>
              <a:defRPr sz="2000">
                <a:solidFill>
                  <a:srgbClr val="FFFFFF"/>
                </a:solidFill>
                <a:latin typeface="Sniglet"/>
                <a:ea typeface="Sniglet"/>
                <a:cs typeface="Sniglet"/>
                <a:sym typeface="Sniglet"/>
              </a:defRPr>
            </a:lvl1pPr>
            <a:lvl2pPr marL="914400" lvl="1"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2pPr>
            <a:lvl3pPr marL="1371600" lvl="2"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3pPr>
            <a:lvl4pPr marL="1828800" lvl="3"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4pPr>
            <a:lvl5pPr marL="2286000" lvl="4"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5pPr>
            <a:lvl6pPr marL="2743200" lvl="5"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6pPr>
            <a:lvl7pPr marL="3200400" lvl="6"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7pPr>
            <a:lvl8pPr marL="3657600" lvl="7"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8pPr>
            <a:lvl9pPr marL="4114800" lvl="8" indent="-355600">
              <a:spcBef>
                <a:spcPts val="0"/>
              </a:spcBef>
              <a:spcAft>
                <a:spcPts val="0"/>
              </a:spcAft>
              <a:buClr>
                <a:srgbClr val="FFFFFF"/>
              </a:buClr>
              <a:buSzPts val="2000"/>
              <a:buFont typeface="Sniglet"/>
              <a:buChar char="■"/>
              <a:defRPr sz="2000">
                <a:solidFill>
                  <a:srgbClr val="FFFFFF"/>
                </a:solidFill>
                <a:latin typeface="Sniglet"/>
                <a:ea typeface="Sniglet"/>
                <a:cs typeface="Sniglet"/>
                <a:sym typeface="Snigle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887382" y="792393"/>
            <a:ext cx="7772400" cy="1159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5000" dirty="0"/>
              <a:t>Will You Review My CV?</a:t>
            </a:r>
            <a:br>
              <a:rPr lang="en-GB" sz="5000" dirty="0"/>
            </a:br>
            <a:r>
              <a:rPr lang="en" sz="4000" dirty="0"/>
              <a:t>Episode 11  | 29 June 2021</a:t>
            </a:r>
            <a:endParaRPr sz="4000" dirty="0"/>
          </a:p>
        </p:txBody>
      </p:sp>
      <p:sp>
        <p:nvSpPr>
          <p:cNvPr id="4" name="Shape 38">
            <a:extLst>
              <a:ext uri="{FF2B5EF4-FFF2-40B4-BE49-F238E27FC236}">
                <a16:creationId xmlns:a16="http://schemas.microsoft.com/office/drawing/2014/main" id="{64C4AD5A-707E-624E-8255-8C9125BB0D1C}"/>
              </a:ext>
            </a:extLst>
          </p:cNvPr>
          <p:cNvSpPr txBox="1">
            <a:spLocks/>
          </p:cNvSpPr>
          <p:nvPr/>
        </p:nvSpPr>
        <p:spPr>
          <a:xfrm>
            <a:off x="887382" y="2867440"/>
            <a:ext cx="7772400" cy="11598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1pPr>
            <a:lvl2pPr marR="0" lvl="1"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2pPr>
            <a:lvl3pPr marR="0" lvl="2"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3pPr>
            <a:lvl4pPr marR="0" lvl="3"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4pPr>
            <a:lvl5pPr marR="0" lvl="4"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5pPr>
            <a:lvl6pPr marR="0" lvl="5"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6pPr>
            <a:lvl7pPr marR="0" lvl="6"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7pPr>
            <a:lvl8pPr marR="0" lvl="7"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8pPr>
            <a:lvl9pPr marR="0" lvl="8" algn="ctr" rtl="0">
              <a:lnSpc>
                <a:spcPct val="100000"/>
              </a:lnSpc>
              <a:spcBef>
                <a:spcPts val="0"/>
              </a:spcBef>
              <a:spcAft>
                <a:spcPts val="0"/>
              </a:spcAft>
              <a:buClr>
                <a:srgbClr val="FFFFFF"/>
              </a:buClr>
              <a:buSzPts val="6000"/>
              <a:buFont typeface="Walter Turncoat"/>
              <a:buNone/>
              <a:defRPr sz="6000" b="0" i="0" u="none" strike="noStrike" cap="none">
                <a:solidFill>
                  <a:srgbClr val="FFFFFF"/>
                </a:solidFill>
                <a:latin typeface="Walter Turncoat"/>
                <a:ea typeface="Walter Turncoat"/>
                <a:cs typeface="Walter Turncoat"/>
                <a:sym typeface="Walter Turncoat"/>
              </a:defRPr>
            </a:lvl9pPr>
          </a:lstStyle>
          <a:p>
            <a:pPr algn="l"/>
            <a:r>
              <a:rPr lang="en-CA" sz="2800" dirty="0"/>
              <a:t>Career Advice #228 | James Bratton| England</a:t>
            </a:r>
          </a:p>
          <a:p>
            <a:pPr algn="l"/>
            <a:endParaRPr lang="en-CA" sz="3000" dirty="0"/>
          </a:p>
          <a:p>
            <a:pPr algn="l"/>
            <a:r>
              <a:rPr lang="en-CA" sz="2800" dirty="0"/>
              <a:t>Career Advice #229 | Whitley Crawley | Atlanta</a:t>
            </a:r>
          </a:p>
        </p:txBody>
      </p:sp>
      <p:sp>
        <p:nvSpPr>
          <p:cNvPr id="2" name="TextBox 1">
            <a:extLst>
              <a:ext uri="{FF2B5EF4-FFF2-40B4-BE49-F238E27FC236}">
                <a16:creationId xmlns:a16="http://schemas.microsoft.com/office/drawing/2014/main" id="{AFC15631-1956-164F-BEAD-91D647D4816B}"/>
              </a:ext>
            </a:extLst>
          </p:cNvPr>
          <p:cNvSpPr txBox="1"/>
          <p:nvPr/>
        </p:nvSpPr>
        <p:spPr>
          <a:xfrm>
            <a:off x="5727032" y="4836695"/>
            <a:ext cx="184731" cy="307777"/>
          </a:xfrm>
          <a:prstGeom prst="rect">
            <a:avLst/>
          </a:prstGeom>
          <a:noFill/>
        </p:spPr>
        <p:txBody>
          <a:bodyPr wrap="none" rtlCol="0">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#229 | </a:t>
            </a:r>
            <a:r>
              <a:rPr lang="en-US" sz="2800" b="1" dirty="0"/>
              <a:t>Whitley Crawley</a:t>
            </a:r>
            <a:r>
              <a:rPr lang="en-CA" sz="3200" dirty="0"/>
              <a:t> </a:t>
            </a:r>
            <a:br>
              <a:rPr lang="en" dirty="0"/>
            </a:br>
            <a:r>
              <a:rPr lang="en-CA" dirty="0"/>
              <a:t>Allen Wazny Response</a:t>
            </a:r>
            <a:br>
              <a:rPr lang="en-CA" dirty="0"/>
            </a:br>
            <a:r>
              <a:rPr lang="en-CA" dirty="0"/>
              <a:t>24 July 2019</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500" dirty="0"/>
              <a:t>Summary | Slide 1 of 3</a:t>
            </a:r>
            <a:endParaRPr lang="en-CA" dirty="0"/>
          </a:p>
          <a:p>
            <a:pPr marL="342900" indent="-342900">
              <a:buFont typeface="Wingdings" pitchFamily="2" charset="2"/>
              <a:buChar char="v"/>
            </a:pPr>
            <a:r>
              <a:rPr lang="en-CA" dirty="0"/>
              <a:t>Recruiting sites (women focused): </a:t>
            </a:r>
            <a:r>
              <a:rPr lang="en-CA" dirty="0" err="1"/>
              <a:t>Fairygodboss</a:t>
            </a:r>
            <a:r>
              <a:rPr lang="en-CA" dirty="0"/>
              <a:t> &amp; </a:t>
            </a:r>
            <a:r>
              <a:rPr lang="en-CA" dirty="0" err="1"/>
              <a:t>Landit</a:t>
            </a:r>
            <a:endParaRPr lang="en-CA" dirty="0"/>
          </a:p>
          <a:p>
            <a:pPr marL="342900" indent="-342900">
              <a:buFont typeface="Wingdings" pitchFamily="2" charset="2"/>
              <a:buChar char="v"/>
            </a:pPr>
            <a:r>
              <a:rPr lang="en-CA" dirty="0"/>
              <a:t>Recruiting sites (General): </a:t>
            </a:r>
            <a:r>
              <a:rPr lang="en-CA" dirty="0" err="1"/>
              <a:t>Zippia</a:t>
            </a:r>
            <a:r>
              <a:rPr lang="en-CA" dirty="0"/>
              <a:t>, </a:t>
            </a:r>
            <a:r>
              <a:rPr lang="en-CA" dirty="0" err="1"/>
              <a:t>AvraTalent</a:t>
            </a:r>
            <a:r>
              <a:rPr lang="en-CA" dirty="0"/>
              <a:t>, </a:t>
            </a:r>
            <a:r>
              <a:rPr lang="en-CA" dirty="0" err="1"/>
              <a:t>CareerList</a:t>
            </a:r>
            <a:r>
              <a:rPr lang="en-CA" dirty="0"/>
              <a:t>, </a:t>
            </a:r>
            <a:r>
              <a:rPr lang="en-CA" dirty="0" err="1"/>
              <a:t>CareerArc</a:t>
            </a:r>
            <a:r>
              <a:rPr lang="en-CA" dirty="0"/>
              <a:t>, </a:t>
            </a:r>
            <a:r>
              <a:rPr lang="en-CA" dirty="0" err="1"/>
              <a:t>ConveyIQ</a:t>
            </a:r>
            <a:r>
              <a:rPr lang="en-CA" dirty="0"/>
              <a:t>, PRC Resources, </a:t>
            </a:r>
            <a:r>
              <a:rPr lang="en-CA" dirty="0" err="1"/>
              <a:t>SmartRecruiters</a:t>
            </a:r>
            <a:r>
              <a:rPr lang="en-CA" dirty="0"/>
              <a:t>, </a:t>
            </a:r>
            <a:r>
              <a:rPr lang="en-CA" dirty="0" err="1"/>
              <a:t>Teamable</a:t>
            </a:r>
            <a:r>
              <a:rPr lang="en-CA" dirty="0"/>
              <a:t>, ZipRecruiter</a:t>
            </a:r>
            <a:endParaRPr lang="en-US" dirty="0"/>
          </a:p>
          <a:p>
            <a:pPr marL="342900" indent="-342900">
              <a:buFont typeface="Wingdings" pitchFamily="2" charset="2"/>
              <a:buChar char="v"/>
            </a:pPr>
            <a:r>
              <a:rPr lang="en-CA" dirty="0"/>
              <a:t>Big4 consulting - forensic audit; Law Firms – fraud and dispute cases; insurance firms – risk assessment; fraudulent claims</a:t>
            </a:r>
          </a:p>
          <a:p>
            <a:pPr marL="342900" indent="-342900">
              <a:buFont typeface="Wingdings" pitchFamily="2" charset="2"/>
              <a:buChar char="v"/>
            </a:pPr>
            <a:r>
              <a:rPr lang="en-CA" dirty="0"/>
              <a:t>Angel List – </a:t>
            </a:r>
            <a:r>
              <a:rPr lang="en-CA" dirty="0" err="1"/>
              <a:t>startups</a:t>
            </a:r>
            <a:r>
              <a:rPr lang="en-CA" dirty="0"/>
              <a:t> across Georgia (232) and in Atlanta (201) [NOTE: as of today (29 July 2021) there are 435 roles listed for Atlanta</a:t>
            </a:r>
          </a:p>
          <a:p>
            <a:pPr marL="0" indent="0">
              <a:buNone/>
            </a:pP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77910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#229 | </a:t>
            </a:r>
            <a:r>
              <a:rPr lang="en-US" sz="2800" b="1" dirty="0"/>
              <a:t>Whitley Crawley</a:t>
            </a:r>
            <a:r>
              <a:rPr lang="en-CA" sz="3200" dirty="0"/>
              <a:t> </a:t>
            </a:r>
            <a:br>
              <a:rPr lang="en" dirty="0"/>
            </a:br>
            <a:r>
              <a:rPr lang="en-CA" dirty="0"/>
              <a:t>Allen Wazny Response</a:t>
            </a:r>
            <a:br>
              <a:rPr lang="en-CA" dirty="0"/>
            </a:br>
            <a:r>
              <a:rPr lang="en-CA" dirty="0"/>
              <a:t>24 July 2019</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500" dirty="0"/>
              <a:t>Summary | Slide 2 of 3</a:t>
            </a:r>
            <a:endParaRPr lang="en-CA" dirty="0"/>
          </a:p>
          <a:p>
            <a:pPr marL="342900" indent="-342900">
              <a:buFont typeface="Wingdings" pitchFamily="2" charset="2"/>
              <a:buChar char="v"/>
            </a:pPr>
            <a:r>
              <a:rPr lang="en-CA" dirty="0"/>
              <a:t>Atlanta tech innovation (SaaS examples):</a:t>
            </a:r>
            <a:r>
              <a:rPr lang="en-US" dirty="0"/>
              <a:t> </a:t>
            </a:r>
            <a:r>
              <a:rPr lang="en-US" dirty="0" err="1"/>
              <a:t>Devcon</a:t>
            </a:r>
            <a:r>
              <a:rPr lang="en-US" dirty="0"/>
              <a:t>, </a:t>
            </a:r>
            <a:r>
              <a:rPr lang="en-US" dirty="0" err="1"/>
              <a:t>OneTrust</a:t>
            </a:r>
            <a:r>
              <a:rPr lang="en-US" dirty="0"/>
              <a:t> (data protection), Kabbage, Westhill (</a:t>
            </a:r>
            <a:r>
              <a:rPr lang="en-US" dirty="0" err="1"/>
              <a:t>InsurTech</a:t>
            </a:r>
            <a:r>
              <a:rPr lang="en-US" dirty="0"/>
              <a:t>, </a:t>
            </a:r>
            <a:r>
              <a:rPr lang="en-US" dirty="0" err="1"/>
              <a:t>EvidentID</a:t>
            </a:r>
            <a:r>
              <a:rPr lang="en-US" dirty="0"/>
              <a:t> (Cybersecurity); </a:t>
            </a:r>
            <a:r>
              <a:rPr lang="en-US" dirty="0" err="1"/>
              <a:t>Movius</a:t>
            </a:r>
            <a:r>
              <a:rPr lang="en-US" dirty="0"/>
              <a:t>, </a:t>
            </a:r>
            <a:r>
              <a:rPr lang="en-US" dirty="0" err="1"/>
              <a:t>PureCars</a:t>
            </a:r>
            <a:r>
              <a:rPr lang="en-US" dirty="0"/>
              <a:t>, Roadie, Vital4 </a:t>
            </a:r>
            <a:endParaRPr lang="en-CA" dirty="0"/>
          </a:p>
          <a:p>
            <a:pPr marL="342900" indent="-342900">
              <a:buFont typeface="Wingdings" pitchFamily="2" charset="2"/>
              <a:buChar char="v"/>
            </a:pPr>
            <a:r>
              <a:rPr lang="en-CA" dirty="0"/>
              <a:t>FinTech &amp; </a:t>
            </a:r>
            <a:r>
              <a:rPr lang="en-CA" dirty="0" err="1"/>
              <a:t>CyberSecurity</a:t>
            </a:r>
            <a:r>
              <a:rPr lang="en-CA" dirty="0"/>
              <a:t> (SaaS) – relevant to her experience at Worldpay</a:t>
            </a:r>
          </a:p>
          <a:p>
            <a:pPr marL="342900" indent="-342900">
              <a:buFont typeface="Wingdings" pitchFamily="2" charset="2"/>
              <a:buChar char="v"/>
            </a:pPr>
            <a:r>
              <a:rPr lang="en-CA" dirty="0"/>
              <a:t>FinTech (SaaS examples):  </a:t>
            </a:r>
            <a:r>
              <a:rPr lang="en-US" dirty="0" err="1"/>
              <a:t>ClickSwitch</a:t>
            </a:r>
            <a:r>
              <a:rPr lang="en-US" dirty="0"/>
              <a:t>, </a:t>
            </a:r>
            <a:r>
              <a:rPr lang="en-US" dirty="0" err="1"/>
              <a:t>Kyash</a:t>
            </a:r>
            <a:r>
              <a:rPr lang="en-US" dirty="0"/>
              <a:t>, </a:t>
            </a:r>
            <a:r>
              <a:rPr lang="en-US" dirty="0" err="1"/>
              <a:t>Payrix</a:t>
            </a:r>
            <a:r>
              <a:rPr lang="en-US" dirty="0"/>
              <a:t>, </a:t>
            </a:r>
            <a:r>
              <a:rPr lang="en-US" dirty="0" err="1"/>
              <a:t>Payveris</a:t>
            </a:r>
            <a:r>
              <a:rPr lang="en-US" dirty="0"/>
              <a:t>, </a:t>
            </a:r>
            <a:r>
              <a:rPr lang="en-US" dirty="0" err="1"/>
              <a:t>SoFi</a:t>
            </a:r>
            <a:r>
              <a:rPr lang="en-US" dirty="0"/>
              <a:t>, </a:t>
            </a:r>
            <a:r>
              <a:rPr lang="en-US" dirty="0" err="1"/>
              <a:t>Remitly</a:t>
            </a:r>
            <a:r>
              <a:rPr lang="en-US" dirty="0"/>
              <a:t>, </a:t>
            </a:r>
            <a:r>
              <a:rPr lang="en-US" dirty="0" err="1"/>
              <a:t>TrueLayer</a:t>
            </a:r>
            <a:r>
              <a:rPr lang="en-US" dirty="0"/>
              <a:t> &amp; </a:t>
            </a:r>
            <a:r>
              <a:rPr lang="en-US" dirty="0" err="1"/>
              <a:t>ZeroFinancial</a:t>
            </a:r>
            <a:endParaRPr lang="en-CA" dirty="0"/>
          </a:p>
          <a:p>
            <a:pPr marL="342900" indent="-342900">
              <a:buFont typeface="Wingdings" pitchFamily="2" charset="2"/>
              <a:buChar char="v"/>
            </a:pPr>
            <a:endParaRPr lang="en-CA" dirty="0"/>
          </a:p>
          <a:p>
            <a:pPr marL="0" indent="0">
              <a:buNone/>
            </a:pP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63018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#229 | </a:t>
            </a:r>
            <a:r>
              <a:rPr lang="en-US" sz="2800" b="1" dirty="0"/>
              <a:t>Whitley Crawley</a:t>
            </a:r>
            <a:r>
              <a:rPr lang="en-CA" sz="3200" dirty="0"/>
              <a:t> </a:t>
            </a:r>
            <a:br>
              <a:rPr lang="en" dirty="0"/>
            </a:br>
            <a:r>
              <a:rPr lang="en-CA" dirty="0"/>
              <a:t>Allen Wazny Response</a:t>
            </a:r>
            <a:br>
              <a:rPr lang="en-CA" dirty="0"/>
            </a:br>
            <a:r>
              <a:rPr lang="en-CA" dirty="0"/>
              <a:t>24 July 2019</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500" dirty="0"/>
              <a:t>Summary | Slide 3 of 3</a:t>
            </a:r>
            <a:endParaRPr lang="en-CA" dirty="0"/>
          </a:p>
          <a:p>
            <a:pPr marL="342900" indent="-342900">
              <a:buFont typeface="Wingdings" pitchFamily="2" charset="2"/>
              <a:buChar char="v"/>
            </a:pPr>
            <a:r>
              <a:rPr lang="en-CA" dirty="0" err="1"/>
              <a:t>CyberSecurity</a:t>
            </a:r>
            <a:r>
              <a:rPr lang="en-CA" dirty="0"/>
              <a:t> (SaaS examples): </a:t>
            </a:r>
            <a:r>
              <a:rPr lang="en-US" dirty="0"/>
              <a:t>Bishop Fox, Darktrace, </a:t>
            </a:r>
            <a:r>
              <a:rPr lang="en-US" dirty="0" err="1"/>
              <a:t>Fraugster</a:t>
            </a:r>
            <a:r>
              <a:rPr lang="en-US" dirty="0"/>
              <a:t>, </a:t>
            </a:r>
            <a:r>
              <a:rPr lang="en-US" dirty="0" err="1"/>
              <a:t>Indegy</a:t>
            </a:r>
            <a:r>
              <a:rPr lang="en-US" dirty="0"/>
              <a:t>, Paladin Cyber, </a:t>
            </a:r>
            <a:r>
              <a:rPr lang="en-US" dirty="0" err="1"/>
              <a:t>Redsift</a:t>
            </a:r>
            <a:endParaRPr lang="en-US" dirty="0"/>
          </a:p>
          <a:p>
            <a:pPr marL="342900" indent="-342900">
              <a:buFont typeface="Wingdings" pitchFamily="2" charset="2"/>
              <a:buChar char="v"/>
            </a:pPr>
            <a:r>
              <a:rPr lang="en-US" dirty="0"/>
              <a:t>SaaS and Job Search – It will NOT find you a job</a:t>
            </a:r>
          </a:p>
          <a:p>
            <a:pPr marL="342900" indent="-342900">
              <a:buFont typeface="Wingdings" pitchFamily="2" charset="2"/>
              <a:buChar char="v"/>
            </a:pPr>
            <a:r>
              <a:rPr lang="en-US" dirty="0"/>
              <a:t>SaaS knowledge / awareness – discussions with recruiters &amp; HR Managers</a:t>
            </a:r>
            <a:r>
              <a:rPr lang="en-CA" dirty="0"/>
              <a:t> </a:t>
            </a:r>
          </a:p>
          <a:p>
            <a:pPr marL="342900" indent="-342900">
              <a:buFont typeface="Wingdings" pitchFamily="2" charset="2"/>
              <a:buChar char="v"/>
            </a:pPr>
            <a:r>
              <a:rPr lang="en-CA" dirty="0"/>
              <a:t>Learning SaaS – free demo, company newsletter, follow company on Social Media</a:t>
            </a:r>
          </a:p>
          <a:p>
            <a:pPr marL="342900" indent="-342900">
              <a:buFont typeface="Wingdings" pitchFamily="2" charset="2"/>
              <a:buChar char="v"/>
            </a:pPr>
            <a:endParaRPr lang="en-CA" dirty="0"/>
          </a:p>
          <a:p>
            <a:pPr marL="342900" indent="-342900">
              <a:buFont typeface="Wingdings" pitchFamily="2" charset="2"/>
              <a:buChar char="v"/>
            </a:pPr>
            <a:endParaRPr lang="en-CA" dirty="0"/>
          </a:p>
          <a:p>
            <a:pPr marL="0" indent="0">
              <a:buNone/>
            </a:pP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481414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0" y="0"/>
            <a:ext cx="9156000" cy="543519"/>
          </a:xfrm>
          <a:prstGeom prst="rect">
            <a:avLst/>
          </a:prstGeom>
        </p:spPr>
        <p:txBody>
          <a:bodyPr spcFirstLastPara="1" wrap="square" lIns="91425" tIns="91425" rIns="91425" bIns="91425" anchor="t" anchorCtr="0">
            <a:noAutofit/>
          </a:bodyPr>
          <a:lstStyle/>
          <a:p>
            <a:pPr lvl="0"/>
            <a:r>
              <a:rPr lang="en-US" sz="3200" dirty="0"/>
              <a:t>Career Advice #229 | </a:t>
            </a:r>
            <a:r>
              <a:rPr lang="en-US" sz="3200" b="1" dirty="0"/>
              <a:t>Whitley Crawley</a:t>
            </a:r>
            <a:r>
              <a:rPr lang="en-CA" sz="3600" dirty="0"/>
              <a:t> </a:t>
            </a:r>
            <a:br>
              <a:rPr lang="en-US" sz="3200" dirty="0"/>
            </a:br>
            <a:r>
              <a:rPr lang="en-US" sz="3200" dirty="0"/>
              <a:t>Update for June 2021</a:t>
            </a:r>
            <a:endParaRPr sz="3200" dirty="0"/>
          </a:p>
        </p:txBody>
      </p:sp>
      <p:sp>
        <p:nvSpPr>
          <p:cNvPr id="11" name="Shape 116"/>
          <p:cNvSpPr txBox="1">
            <a:spLocks/>
          </p:cNvSpPr>
          <p:nvPr/>
        </p:nvSpPr>
        <p:spPr>
          <a:xfrm>
            <a:off x="676791" y="1343608"/>
            <a:ext cx="7351841" cy="154006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1pPr>
            <a:lvl2pPr marL="914400" marR="0" lvl="1"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2pPr>
            <a:lvl3pPr marL="1371600" marR="0" lvl="2"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3pPr>
            <a:lvl4pPr marL="1828800" marR="0" lvl="3"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4pPr>
            <a:lvl5pPr marL="2286000" marR="0" lvl="4"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5pPr>
            <a:lvl6pPr marL="2743200" marR="0" lvl="5"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6pPr>
            <a:lvl7pPr marL="3200400" marR="0" lvl="6"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7pPr>
            <a:lvl8pPr marL="3657600" marR="0" lvl="7"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8pPr>
            <a:lvl9pPr marL="4114800" marR="0" lvl="8"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9pPr>
          </a:lstStyle>
          <a:p>
            <a:pPr marL="0" indent="0">
              <a:buFont typeface="Sniglet"/>
              <a:buNone/>
            </a:pPr>
            <a:r>
              <a:rPr lang="en-US" sz="2400" u="sng" dirty="0">
                <a:solidFill>
                  <a:srgbClr val="FF0000"/>
                </a:solidFill>
              </a:rPr>
              <a:t>JUNE 2021 | Potential “Do-Over”</a:t>
            </a:r>
          </a:p>
          <a:p>
            <a:pPr marL="0" indent="0">
              <a:buFont typeface="Sniglet"/>
              <a:buNone/>
            </a:pPr>
            <a:endParaRPr lang="en-US" dirty="0">
              <a:solidFill>
                <a:schemeClr val="bg1"/>
              </a:solidFill>
            </a:endParaRPr>
          </a:p>
          <a:p>
            <a:pPr marL="171450" indent="-171450">
              <a:buFont typeface="Courier New" panose="02070309020205020404" pitchFamily="49" charset="0"/>
              <a:buChar char="o"/>
            </a:pPr>
            <a:r>
              <a:rPr lang="en-CA" sz="1500" dirty="0">
                <a:solidFill>
                  <a:schemeClr val="bg1"/>
                </a:solidFill>
              </a:rPr>
              <a:t> </a:t>
            </a:r>
            <a:r>
              <a:rPr lang="en-CA" sz="1800" dirty="0">
                <a:solidFill>
                  <a:schemeClr val="bg1"/>
                </a:solidFill>
              </a:rPr>
              <a:t>Gary </a:t>
            </a:r>
            <a:r>
              <a:rPr lang="en-CA" sz="1800" dirty="0" err="1">
                <a:solidFill>
                  <a:schemeClr val="bg1"/>
                </a:solidFill>
              </a:rPr>
              <a:t>Vaynerchuk</a:t>
            </a:r>
            <a:r>
              <a:rPr lang="en-CA" sz="1800" dirty="0">
                <a:solidFill>
                  <a:schemeClr val="bg1"/>
                </a:solidFill>
              </a:rPr>
              <a:t> – introduce Crushing It (female entrepreneurs), High School Party concept</a:t>
            </a:r>
          </a:p>
          <a:p>
            <a:pPr marL="171450" indent="-171450">
              <a:buFont typeface="Courier New" panose="02070309020205020404" pitchFamily="49" charset="0"/>
              <a:buChar char="o"/>
            </a:pPr>
            <a:r>
              <a:rPr lang="en-CA" sz="1800" dirty="0">
                <a:solidFill>
                  <a:schemeClr val="bg1"/>
                </a:solidFill>
              </a:rPr>
              <a:t> Venture Capital portfolio companies – expertise key in light of increased security threats (such email scams to CEO, CFO; blockchain and crypto scams)</a:t>
            </a:r>
          </a:p>
          <a:p>
            <a:pPr marL="171450" indent="-171450">
              <a:buFont typeface="Courier New" panose="02070309020205020404" pitchFamily="49" charset="0"/>
              <a:buChar char="o"/>
            </a:pPr>
            <a:r>
              <a:rPr lang="en-CA" sz="1800" dirty="0"/>
              <a:t>Clubhouse – chat room invite experts to talk about fraud, cybersecurity, ransomware; Atlanta-based tech </a:t>
            </a:r>
            <a:r>
              <a:rPr lang="en-CA" sz="1800" dirty="0" err="1"/>
              <a:t>startups</a:t>
            </a:r>
            <a:r>
              <a:rPr lang="en-CA" sz="1800" dirty="0"/>
              <a:t> in FinTech and Cybersecurity; HR recruiters to discuss job search in Covid and post-Covid)</a:t>
            </a:r>
          </a:p>
          <a:p>
            <a:pPr marL="171450" indent="-171450">
              <a:buFont typeface="Courier New" panose="02070309020205020404" pitchFamily="49" charset="0"/>
              <a:buChar char="o"/>
            </a:pPr>
            <a:endParaRPr lang="en-CA" sz="1200" dirty="0"/>
          </a:p>
          <a:p>
            <a:pPr marL="171450" indent="-171450">
              <a:buFont typeface="Courier New" panose="02070309020205020404" pitchFamily="49" charset="0"/>
              <a:buChar char="o"/>
            </a:pPr>
            <a:endParaRPr lang="en-US" sz="1200" dirty="0">
              <a:solidFill>
                <a:schemeClr val="bg1"/>
              </a:solidFill>
            </a:endParaRPr>
          </a:p>
          <a:p>
            <a:pPr marL="0" lvl="0" indent="0">
              <a:buNone/>
            </a:pPr>
            <a:endParaRPr lang="en-US" sz="1200" dirty="0">
              <a:solidFill>
                <a:schemeClr val="bg1"/>
              </a:solidFill>
            </a:endParaRPr>
          </a:p>
        </p:txBody>
      </p:sp>
    </p:spTree>
    <p:extLst>
      <p:ext uri="{BB962C8B-B14F-4D97-AF65-F5344CB8AC3E}">
        <p14:creationId xmlns:p14="http://schemas.microsoft.com/office/powerpoint/2010/main" val="3573841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#228 | </a:t>
            </a:r>
            <a:r>
              <a:rPr lang="en-CA" sz="2800" dirty="0"/>
              <a:t>James Bratton</a:t>
            </a:r>
            <a:br>
              <a:rPr lang="en" dirty="0"/>
            </a:br>
            <a:r>
              <a:rPr lang="en" dirty="0"/>
              <a:t>Hempel </a:t>
            </a:r>
            <a:r>
              <a:rPr lang="en" dirty="0" err="1"/>
              <a:t>Hemstead</a:t>
            </a:r>
            <a:r>
              <a:rPr lang="en" dirty="0"/>
              <a:t>, England | </a:t>
            </a:r>
            <a:r>
              <a:rPr lang="en-CA" dirty="0"/>
              <a:t>Marketing</a:t>
            </a:r>
            <a:br>
              <a:rPr lang="en-CA" dirty="0"/>
            </a:br>
            <a:r>
              <a:rPr lang="en-CA" dirty="0"/>
              <a:t>Submission Date | 23 July 2019</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endParaRPr lang="en-CA" sz="2500" dirty="0"/>
          </a:p>
          <a:p>
            <a:pPr marL="0" indent="0">
              <a:buNone/>
            </a:pPr>
            <a:r>
              <a:rPr lang="en-CA" sz="2500" dirty="0"/>
              <a:t>Query submitted via Brigette Hyacinth</a:t>
            </a:r>
          </a:p>
          <a:p>
            <a:pPr marL="0" indent="0">
              <a:buNone/>
            </a:pPr>
            <a:endParaRPr lang="en-CA" dirty="0"/>
          </a:p>
          <a:p>
            <a:pPr marL="457200" lvl="1" indent="0">
              <a:buNone/>
            </a:pPr>
            <a:r>
              <a:rPr lang="en-CA" sz="2300" i="1" dirty="0"/>
              <a:t>I’ve been looking since March since I was made redundant and it’s a real struggle sometimes trying to stay positive.</a:t>
            </a:r>
            <a:endParaRPr lang="en-CA" sz="2300" dirty="0"/>
          </a:p>
          <a:p>
            <a:pPr marL="342900" indent="-342900">
              <a:buFont typeface="Wingdings" pitchFamily="2" charset="2"/>
              <a:buChar char="v"/>
            </a:pPr>
            <a:endParaRPr lang="en-CA" dirty="0"/>
          </a:p>
          <a:p>
            <a:pPr marL="0" indent="0">
              <a:buNone/>
            </a:pP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98580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#228 | </a:t>
            </a:r>
            <a:r>
              <a:rPr lang="en-CA" sz="2800" dirty="0"/>
              <a:t>James Bratton</a:t>
            </a:r>
            <a:br>
              <a:rPr lang="en" dirty="0"/>
            </a:br>
            <a:r>
              <a:rPr lang="en" dirty="0"/>
              <a:t>Hempel </a:t>
            </a:r>
            <a:r>
              <a:rPr lang="en" dirty="0" err="1"/>
              <a:t>Hemstead</a:t>
            </a:r>
            <a:r>
              <a:rPr lang="en" dirty="0"/>
              <a:t>, England | </a:t>
            </a:r>
            <a:r>
              <a:rPr lang="en-CA" dirty="0"/>
              <a:t>Marketing</a:t>
            </a:r>
            <a:br>
              <a:rPr lang="en-CA" dirty="0"/>
            </a:br>
            <a:r>
              <a:rPr lang="en-CA" dirty="0"/>
              <a:t>LinkedIn Profile Summary | June 2021</a:t>
            </a:r>
            <a:endParaRPr dirty="0"/>
          </a:p>
        </p:txBody>
      </p:sp>
      <p:sp>
        <p:nvSpPr>
          <p:cNvPr id="83" name="Shape 83"/>
          <p:cNvSpPr txBox="1">
            <a:spLocks noGrp="1"/>
          </p:cNvSpPr>
          <p:nvPr>
            <p:ph type="body" idx="1"/>
          </p:nvPr>
        </p:nvSpPr>
        <p:spPr>
          <a:xfrm>
            <a:off x="193664" y="846754"/>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b="1" i="1" dirty="0"/>
              <a:t>Education</a:t>
            </a:r>
          </a:p>
          <a:p>
            <a:pPr marL="342900" indent="-342900">
              <a:buFont typeface="Wingdings" pitchFamily="2" charset="2"/>
              <a:buChar char="v"/>
            </a:pPr>
            <a:r>
              <a:rPr lang="en-CA" dirty="0"/>
              <a:t>Business Administration degree (1996)</a:t>
            </a:r>
          </a:p>
          <a:p>
            <a:pPr marL="0" indent="0">
              <a:buNone/>
            </a:pPr>
            <a:endParaRPr lang="en-CA" dirty="0"/>
          </a:p>
          <a:p>
            <a:pPr marL="0" indent="0">
              <a:buNone/>
            </a:pPr>
            <a:r>
              <a:rPr lang="en-CA" b="1" i="1" dirty="0"/>
              <a:t>Work Experience</a:t>
            </a:r>
          </a:p>
          <a:p>
            <a:pPr marL="342900" indent="-342900">
              <a:buFont typeface="Wingdings" pitchFamily="2" charset="2"/>
              <a:buChar char="v"/>
            </a:pPr>
            <a:r>
              <a:rPr lang="en-CA" dirty="0"/>
              <a:t>Marketing roles (England) | 2013 to current</a:t>
            </a:r>
          </a:p>
          <a:p>
            <a:pPr marL="342900" indent="-342900">
              <a:buFont typeface="Wingdings" pitchFamily="2" charset="2"/>
              <a:buChar char="v"/>
            </a:pPr>
            <a:r>
              <a:rPr lang="en-CA" dirty="0"/>
              <a:t>Marketing roles (New York) | 1996 to 2013</a:t>
            </a:r>
          </a:p>
          <a:p>
            <a:pPr marL="342900" indent="-342900">
              <a:buFont typeface="Wingdings" pitchFamily="2" charset="2"/>
              <a:buChar char="v"/>
            </a:pPr>
            <a:endParaRPr lang="en-CA" dirty="0"/>
          </a:p>
          <a:p>
            <a:pPr marL="342900" indent="-342900">
              <a:buFont typeface="Wingdings" pitchFamily="2" charset="2"/>
              <a:buChar char="v"/>
            </a:pPr>
            <a:endParaRPr lang="en-CA" dirty="0"/>
          </a:p>
          <a:p>
            <a:pPr marL="0" indent="0">
              <a:buNone/>
            </a:pP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1492270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#228 | </a:t>
            </a:r>
            <a:r>
              <a:rPr lang="en-CA" sz="2800" dirty="0"/>
              <a:t>James Bratton</a:t>
            </a:r>
            <a:br>
              <a:rPr lang="en" dirty="0"/>
            </a:br>
            <a:r>
              <a:rPr lang="en-CA" dirty="0"/>
              <a:t>Allen Wazny Response</a:t>
            </a:r>
            <a:br>
              <a:rPr lang="en-CA" dirty="0"/>
            </a:br>
            <a:r>
              <a:rPr lang="en-CA" dirty="0"/>
              <a:t>23 July 2019</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500" dirty="0"/>
              <a:t>Summary | 1 of 3</a:t>
            </a:r>
            <a:endParaRPr lang="en-CA" dirty="0"/>
          </a:p>
          <a:p>
            <a:pPr marL="342900" indent="-342900">
              <a:buFont typeface="Wingdings" pitchFamily="2" charset="2"/>
              <a:buChar char="v"/>
            </a:pPr>
            <a:r>
              <a:rPr lang="en-US" sz="1800" dirty="0"/>
              <a:t>Gary </a:t>
            </a:r>
            <a:r>
              <a:rPr lang="en-US" sz="1800" dirty="0" err="1"/>
              <a:t>Vaynerchuk</a:t>
            </a:r>
            <a:r>
              <a:rPr lang="en-US" sz="1800" dirty="0"/>
              <a:t> – London keynote speech (December 2018)</a:t>
            </a:r>
          </a:p>
          <a:p>
            <a:pPr marL="342900" indent="-342900">
              <a:buFont typeface="Wingdings" pitchFamily="2" charset="2"/>
              <a:buChar char="v"/>
            </a:pPr>
            <a:r>
              <a:rPr lang="en-CA" sz="1800" dirty="0"/>
              <a:t>Recruiting sites: </a:t>
            </a:r>
            <a:r>
              <a:rPr lang="en-CA" sz="1800" dirty="0" err="1"/>
              <a:t>Zippia</a:t>
            </a:r>
            <a:r>
              <a:rPr lang="en-CA" sz="1800" dirty="0"/>
              <a:t> &amp; </a:t>
            </a:r>
            <a:r>
              <a:rPr lang="en-CA" sz="1800" dirty="0" err="1"/>
              <a:t>AvraTalent</a:t>
            </a:r>
            <a:r>
              <a:rPr lang="en-CA" sz="1800" dirty="0"/>
              <a:t> (US); Tempo, Rota &amp; </a:t>
            </a:r>
            <a:r>
              <a:rPr lang="en-CA" sz="1800" dirty="0" err="1"/>
              <a:t>Hackajob</a:t>
            </a:r>
            <a:r>
              <a:rPr lang="en-CA" sz="1800" dirty="0"/>
              <a:t> (UK)</a:t>
            </a:r>
          </a:p>
          <a:p>
            <a:pPr marL="342900" indent="-342900">
              <a:buFont typeface="Wingdings" pitchFamily="2" charset="2"/>
              <a:buChar char="v"/>
            </a:pPr>
            <a:r>
              <a:rPr lang="en-CA" sz="1800" dirty="0"/>
              <a:t>Angel List – open roles UK (1,885) and London (1,539)</a:t>
            </a:r>
          </a:p>
          <a:p>
            <a:pPr marL="342900" indent="-342900">
              <a:buFont typeface="Wingdings" pitchFamily="2" charset="2"/>
              <a:buChar char="v"/>
            </a:pPr>
            <a:r>
              <a:rPr lang="en-CA" sz="1800" dirty="0"/>
              <a:t>Angel List – key words: Sales &amp; Marketing, Digital Marketing; Mobile Advertising; examples of 3 UK </a:t>
            </a:r>
            <a:r>
              <a:rPr lang="en-CA" sz="1800" dirty="0" err="1"/>
              <a:t>startups</a:t>
            </a:r>
            <a:r>
              <a:rPr lang="en-CA" sz="1800" dirty="0"/>
              <a:t> (</a:t>
            </a:r>
            <a:r>
              <a:rPr lang="en-CA" sz="1800" dirty="0" err="1"/>
              <a:t>Amtica</a:t>
            </a:r>
            <a:r>
              <a:rPr lang="en-CA" sz="1800" dirty="0"/>
              <a:t>; The ASO Co; </a:t>
            </a:r>
            <a:r>
              <a:rPr lang="en-CA" sz="1800" dirty="0" err="1"/>
              <a:t>Vidsy</a:t>
            </a:r>
            <a:r>
              <a:rPr lang="en-CA" sz="1800" dirty="0"/>
              <a:t>)</a:t>
            </a:r>
          </a:p>
          <a:p>
            <a:pPr marL="342900" indent="-342900">
              <a:buFont typeface="Wingdings" pitchFamily="2" charset="2"/>
              <a:buChar char="v"/>
            </a:pPr>
            <a:r>
              <a:rPr lang="en-CA" sz="1800" dirty="0"/>
              <a:t>Tech newsletters</a:t>
            </a:r>
          </a:p>
          <a:p>
            <a:pPr marL="342900" indent="-342900">
              <a:buFont typeface="Wingdings" pitchFamily="2" charset="2"/>
              <a:buChar char="v"/>
            </a:pPr>
            <a:r>
              <a:rPr lang="en-CA" sz="1800" dirty="0"/>
              <a:t>UK Innovation: </a:t>
            </a:r>
            <a:r>
              <a:rPr lang="en-CA" sz="1800" dirty="0" err="1"/>
              <a:t>Cognism</a:t>
            </a:r>
            <a:r>
              <a:rPr lang="en-CA" sz="1800" dirty="0"/>
              <a:t>, Tutor House, Deliveroo, </a:t>
            </a:r>
            <a:r>
              <a:rPr lang="en-CA" sz="1800" dirty="0" err="1"/>
              <a:t>Tyk</a:t>
            </a:r>
            <a:r>
              <a:rPr lang="en-CA" sz="1800" dirty="0"/>
              <a:t> Technologies, Urban (Health &amp; Wellness app)</a:t>
            </a:r>
          </a:p>
          <a:p>
            <a:pPr marL="342900" indent="-342900">
              <a:buFont typeface="Wingdings" pitchFamily="2" charset="2"/>
              <a:buChar char="v"/>
            </a:pPr>
            <a:endParaRPr lang="en-CA" sz="1800" dirty="0"/>
          </a:p>
          <a:p>
            <a:pPr marL="0" indent="0">
              <a:buNone/>
            </a:pPr>
            <a:endParaRPr lang="en-CA" sz="1800"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178611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#228 | </a:t>
            </a:r>
            <a:r>
              <a:rPr lang="en-CA" sz="2800" dirty="0"/>
              <a:t>James Bratton</a:t>
            </a:r>
            <a:br>
              <a:rPr lang="en" dirty="0"/>
            </a:br>
            <a:r>
              <a:rPr lang="en-CA" dirty="0"/>
              <a:t>Allen Wazny Response</a:t>
            </a:r>
            <a:br>
              <a:rPr lang="en-CA" dirty="0"/>
            </a:br>
            <a:r>
              <a:rPr lang="en-CA" dirty="0"/>
              <a:t>23 July 2019</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500" dirty="0"/>
              <a:t>Summary | continued (2 of 3)</a:t>
            </a:r>
            <a:endParaRPr lang="en-CA" dirty="0"/>
          </a:p>
          <a:p>
            <a:pPr marL="0" indent="0">
              <a:buNone/>
            </a:pPr>
            <a:r>
              <a:rPr lang="en-US" sz="1800" dirty="0"/>
              <a:t>Marketing SaaS examples (from Tech newsletters) | classified into three groups: Outreach, Support &amp; </a:t>
            </a:r>
            <a:r>
              <a:rPr lang="en-US" sz="1800" dirty="0" err="1"/>
              <a:t>Speciality</a:t>
            </a:r>
            <a:r>
              <a:rPr lang="en-US" sz="1800" dirty="0"/>
              <a:t>:</a:t>
            </a:r>
            <a:r>
              <a:rPr lang="en-CA" sz="1800" dirty="0"/>
              <a:t> </a:t>
            </a:r>
            <a:r>
              <a:rPr lang="en-US" sz="1800" dirty="0"/>
              <a:t> </a:t>
            </a:r>
          </a:p>
          <a:p>
            <a:pPr marL="457200" lvl="1" indent="0">
              <a:buNone/>
            </a:pPr>
            <a:endParaRPr lang="en-US" sz="1800" dirty="0"/>
          </a:p>
          <a:p>
            <a:pPr marL="0" indent="0">
              <a:buNone/>
            </a:pPr>
            <a:r>
              <a:rPr lang="en-US" sz="1800" dirty="0"/>
              <a:t>OUTREACH: </a:t>
            </a:r>
            <a:r>
              <a:rPr lang="en-US" sz="1800" dirty="0" err="1"/>
              <a:t>Cliently</a:t>
            </a:r>
            <a:r>
              <a:rPr lang="en-US" sz="1800" dirty="0"/>
              <a:t> , </a:t>
            </a:r>
            <a:r>
              <a:rPr lang="en-US" sz="1800" dirty="0" err="1"/>
              <a:t>Cognism</a:t>
            </a:r>
            <a:r>
              <a:rPr lang="en-US" sz="1800" dirty="0"/>
              <a:t>, </a:t>
            </a:r>
            <a:r>
              <a:rPr lang="en-US" sz="1800" dirty="0" err="1"/>
              <a:t>Partnerize</a:t>
            </a:r>
            <a:r>
              <a:rPr lang="en-US" sz="1800" dirty="0"/>
              <a:t>, </a:t>
            </a:r>
            <a:r>
              <a:rPr lang="en-US" sz="1800" dirty="0" err="1"/>
              <a:t>SalesWhale</a:t>
            </a:r>
            <a:r>
              <a:rPr lang="en-US" sz="1800" dirty="0"/>
              <a:t>, Signpost, </a:t>
            </a:r>
            <a:r>
              <a:rPr lang="en-US" sz="1800" dirty="0" err="1"/>
              <a:t>Uberall</a:t>
            </a:r>
            <a:r>
              <a:rPr lang="en-US" sz="1800" dirty="0"/>
              <a:t> </a:t>
            </a:r>
          </a:p>
          <a:p>
            <a:pPr marL="0" indent="0">
              <a:buNone/>
            </a:pPr>
            <a:endParaRPr lang="en-US" sz="1800" dirty="0"/>
          </a:p>
          <a:p>
            <a:pPr marL="0" indent="0">
              <a:buNone/>
            </a:pPr>
            <a:r>
              <a:rPr lang="en-US" sz="1800" dirty="0"/>
              <a:t>SUPPORT: </a:t>
            </a:r>
            <a:r>
              <a:rPr lang="en-US" dirty="0" err="1"/>
              <a:t>Bellwethr</a:t>
            </a:r>
            <a:r>
              <a:rPr lang="en-US" dirty="0"/>
              <a:t>, Near, </a:t>
            </a:r>
            <a:r>
              <a:rPr lang="en-US" dirty="0" err="1"/>
              <a:t>People.ai</a:t>
            </a:r>
            <a:r>
              <a:rPr lang="en-US" dirty="0"/>
              <a:t>, Tiled, </a:t>
            </a:r>
            <a:r>
              <a:rPr lang="en-US" dirty="0" err="1"/>
              <a:t>Zyper</a:t>
            </a:r>
            <a:r>
              <a:rPr lang="en-US" dirty="0"/>
              <a:t> </a:t>
            </a:r>
          </a:p>
          <a:p>
            <a:pPr marL="0" indent="0">
              <a:buNone/>
            </a:pPr>
            <a:endParaRPr lang="en-CA" dirty="0"/>
          </a:p>
          <a:p>
            <a:pPr marL="0" indent="0">
              <a:buNone/>
            </a:pPr>
            <a:r>
              <a:rPr lang="en-US" sz="1800" dirty="0"/>
              <a:t>OUTREACH: </a:t>
            </a:r>
            <a:r>
              <a:rPr lang="en-US" dirty="0"/>
              <a:t>Attentive, </a:t>
            </a:r>
            <a:r>
              <a:rPr lang="en-US" dirty="0" err="1"/>
              <a:t>CrowdRiff</a:t>
            </a:r>
            <a:r>
              <a:rPr lang="en-US" dirty="0"/>
              <a:t>. Native Data, </a:t>
            </a:r>
            <a:r>
              <a:rPr lang="en-US" dirty="0" err="1"/>
              <a:t>Phrasee</a:t>
            </a:r>
            <a:endParaRPr lang="en-US" sz="1800" dirty="0"/>
          </a:p>
          <a:p>
            <a:pPr marL="457200" lvl="1" indent="0">
              <a:buNone/>
            </a:pPr>
            <a:endParaRPr lang="en-US" sz="1800" dirty="0"/>
          </a:p>
          <a:p>
            <a:pPr marL="342900" indent="-342900">
              <a:buFont typeface="Wingdings" pitchFamily="2" charset="2"/>
              <a:buChar char="v"/>
            </a:pPr>
            <a:endParaRPr lang="en-US" sz="1800" dirty="0"/>
          </a:p>
          <a:p>
            <a:pPr marL="342900" indent="-342900">
              <a:buFont typeface="Wingdings" pitchFamily="2" charset="2"/>
              <a:buChar char="v"/>
            </a:pPr>
            <a:endParaRPr lang="en-CA" sz="1800" dirty="0"/>
          </a:p>
          <a:p>
            <a:pPr marL="0" indent="0">
              <a:buNone/>
            </a:pPr>
            <a:endParaRPr lang="en-CA" sz="1800"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4207680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#228 | </a:t>
            </a:r>
            <a:r>
              <a:rPr lang="en-CA" sz="2800" dirty="0"/>
              <a:t>James Bratton</a:t>
            </a:r>
            <a:br>
              <a:rPr lang="en" dirty="0"/>
            </a:br>
            <a:r>
              <a:rPr lang="en-CA" dirty="0"/>
              <a:t>Allen Wazny Response</a:t>
            </a:r>
            <a:br>
              <a:rPr lang="en-CA" dirty="0"/>
            </a:br>
            <a:r>
              <a:rPr lang="en-CA" dirty="0"/>
              <a:t>23 July 2019</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dirty="0"/>
          </a:p>
          <a:p>
            <a:pPr marL="342900" indent="-342900">
              <a:buFont typeface="Wingdings" pitchFamily="2" charset="2"/>
              <a:buChar char="v"/>
            </a:pPr>
            <a:endParaRPr lang="en-CA" dirty="0"/>
          </a:p>
          <a:p>
            <a:pPr marL="0" indent="0">
              <a:buNone/>
            </a:pPr>
            <a:r>
              <a:rPr lang="en-CA" sz="2500" dirty="0"/>
              <a:t>Summary | continued (3 of 3)</a:t>
            </a:r>
          </a:p>
          <a:p>
            <a:pPr marL="0" indent="0">
              <a:buNone/>
            </a:pPr>
            <a:endParaRPr lang="en-CA" dirty="0"/>
          </a:p>
          <a:p>
            <a:pPr marL="342900" indent="-342900">
              <a:buFont typeface="Wingdings" pitchFamily="2" charset="2"/>
              <a:buChar char="v"/>
            </a:pPr>
            <a:r>
              <a:rPr lang="en-US" sz="1800" dirty="0"/>
              <a:t>SaaS and Job Search – It will NOT find you a job</a:t>
            </a:r>
          </a:p>
          <a:p>
            <a:pPr marL="342900" indent="-342900">
              <a:buFont typeface="Wingdings" pitchFamily="2" charset="2"/>
              <a:buChar char="v"/>
            </a:pPr>
            <a:r>
              <a:rPr lang="en-US" sz="1800" dirty="0"/>
              <a:t>SaaS knowledge / awareness – discussions with recruiters &amp; HR Managers</a:t>
            </a:r>
            <a:r>
              <a:rPr lang="en-CA" sz="1800" dirty="0"/>
              <a:t> </a:t>
            </a:r>
          </a:p>
          <a:p>
            <a:pPr marL="342900" indent="-342900">
              <a:buFont typeface="Wingdings" pitchFamily="2" charset="2"/>
              <a:buChar char="v"/>
            </a:pPr>
            <a:r>
              <a:rPr lang="en-CA" sz="1800" dirty="0"/>
              <a:t>Venture Capital – open roles across platform (</a:t>
            </a:r>
            <a:r>
              <a:rPr lang="en-CA" sz="1800" dirty="0" err="1"/>
              <a:t>Lerer</a:t>
            </a:r>
            <a:r>
              <a:rPr lang="en-CA" sz="1800" dirty="0"/>
              <a:t> </a:t>
            </a:r>
            <a:r>
              <a:rPr lang="en-CA" sz="1800" dirty="0" err="1"/>
              <a:t>Hippeau</a:t>
            </a:r>
            <a:r>
              <a:rPr lang="en-CA" sz="1800" dirty="0"/>
              <a:t>: 2,000+)</a:t>
            </a:r>
          </a:p>
          <a:p>
            <a:pPr marL="342900" indent="-342900">
              <a:buFont typeface="Wingdings" pitchFamily="2" charset="2"/>
              <a:buChar char="v"/>
            </a:pPr>
            <a:r>
              <a:rPr lang="en-CA" sz="1800" dirty="0"/>
              <a:t>VC firms in UK – sample of firms: </a:t>
            </a:r>
            <a:r>
              <a:rPr lang="en-US" sz="1800" dirty="0"/>
              <a:t> </a:t>
            </a:r>
            <a:r>
              <a:rPr lang="en-US" dirty="0" err="1"/>
              <a:t>Balderton</a:t>
            </a:r>
            <a:r>
              <a:rPr lang="en-US" dirty="0"/>
              <a:t>, Blenheim </a:t>
            </a:r>
            <a:r>
              <a:rPr lang="en-US" dirty="0" err="1"/>
              <a:t>Chalcot</a:t>
            </a:r>
            <a:r>
              <a:rPr lang="en-US" dirty="0"/>
              <a:t>, Columbia Lake, Dawn Capital, Draper Esprit, MMC Ventures, Vitruvian </a:t>
            </a:r>
            <a:endParaRPr lang="en-CA" dirty="0"/>
          </a:p>
          <a:p>
            <a:pPr marL="342900" indent="-342900">
              <a:buFont typeface="Wingdings" pitchFamily="2" charset="2"/>
              <a:buChar char="v"/>
            </a:pPr>
            <a:r>
              <a:rPr lang="en-US" sz="1800" dirty="0"/>
              <a:t>LinkedIn Outreach</a:t>
            </a:r>
          </a:p>
          <a:p>
            <a:pPr marL="342900" indent="-342900">
              <a:buFont typeface="Wingdings" pitchFamily="2" charset="2"/>
              <a:buChar char="v"/>
            </a:pPr>
            <a:endParaRPr lang="en-US" sz="1800" dirty="0"/>
          </a:p>
          <a:p>
            <a:pPr marL="342900" indent="-342900">
              <a:buFont typeface="Wingdings" pitchFamily="2" charset="2"/>
              <a:buChar char="v"/>
            </a:pPr>
            <a:endParaRPr lang="en-CA" sz="1800" dirty="0"/>
          </a:p>
          <a:p>
            <a:pPr marL="0" indent="0">
              <a:buNone/>
            </a:pPr>
            <a:endParaRPr lang="en-CA" sz="1800"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935656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0" y="0"/>
            <a:ext cx="9156000" cy="543519"/>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sz="3200" dirty="0"/>
              <a:t>Career Advice #228 | James Bratton</a:t>
            </a:r>
            <a:br>
              <a:rPr lang="en-US" sz="3200" dirty="0"/>
            </a:br>
            <a:r>
              <a:rPr lang="en-US" sz="3200" dirty="0"/>
              <a:t>Update for June 2021</a:t>
            </a:r>
            <a:endParaRPr sz="3200" dirty="0"/>
          </a:p>
        </p:txBody>
      </p:sp>
      <p:sp>
        <p:nvSpPr>
          <p:cNvPr id="11" name="Shape 116"/>
          <p:cNvSpPr txBox="1">
            <a:spLocks/>
          </p:cNvSpPr>
          <p:nvPr/>
        </p:nvSpPr>
        <p:spPr>
          <a:xfrm>
            <a:off x="676791" y="1343608"/>
            <a:ext cx="7351841" cy="154006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1pPr>
            <a:lvl2pPr marL="914400" marR="0" lvl="1"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2pPr>
            <a:lvl3pPr marL="1371600" marR="0" lvl="2"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3pPr>
            <a:lvl4pPr marL="1828800" marR="0" lvl="3"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4pPr>
            <a:lvl5pPr marL="2286000" marR="0" lvl="4"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5pPr>
            <a:lvl6pPr marL="2743200" marR="0" lvl="5"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6pPr>
            <a:lvl7pPr marL="3200400" marR="0" lvl="6"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7pPr>
            <a:lvl8pPr marL="3657600" marR="0" lvl="7"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8pPr>
            <a:lvl9pPr marL="4114800" marR="0" lvl="8"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9pPr>
          </a:lstStyle>
          <a:p>
            <a:pPr marL="0" indent="0">
              <a:buFont typeface="Sniglet"/>
              <a:buNone/>
            </a:pPr>
            <a:r>
              <a:rPr lang="en-US" sz="2400" u="sng" dirty="0">
                <a:solidFill>
                  <a:srgbClr val="FF0000"/>
                </a:solidFill>
              </a:rPr>
              <a:t>JUNE 2021 | Potential “Do-Over”</a:t>
            </a:r>
          </a:p>
          <a:p>
            <a:pPr marL="0" indent="0">
              <a:buFont typeface="Sniglet"/>
              <a:buNone/>
            </a:pPr>
            <a:endParaRPr lang="en-US" dirty="0">
              <a:solidFill>
                <a:schemeClr val="bg1"/>
              </a:solidFill>
            </a:endParaRPr>
          </a:p>
          <a:p>
            <a:pPr marL="171450" indent="-171450">
              <a:buFont typeface="Courier New" panose="02070309020205020404" pitchFamily="49" charset="0"/>
              <a:buChar char="o"/>
            </a:pPr>
            <a:r>
              <a:rPr lang="en-CA" sz="1500" dirty="0">
                <a:solidFill>
                  <a:schemeClr val="bg1"/>
                </a:solidFill>
              </a:rPr>
              <a:t> </a:t>
            </a:r>
            <a:r>
              <a:rPr lang="en-CA" sz="1800" dirty="0">
                <a:solidFill>
                  <a:schemeClr val="bg1"/>
                </a:solidFill>
              </a:rPr>
              <a:t>Gary </a:t>
            </a:r>
            <a:r>
              <a:rPr lang="en-CA" sz="1800" dirty="0" err="1">
                <a:solidFill>
                  <a:schemeClr val="bg1"/>
                </a:solidFill>
              </a:rPr>
              <a:t>Vaynerchuk</a:t>
            </a:r>
            <a:r>
              <a:rPr lang="en-CA" sz="1800" dirty="0">
                <a:solidFill>
                  <a:schemeClr val="bg1"/>
                </a:solidFill>
              </a:rPr>
              <a:t> – Crushing It, Marketing for the Now, Clubhouse</a:t>
            </a:r>
          </a:p>
          <a:p>
            <a:pPr marL="171450" indent="-171450">
              <a:buFont typeface="Courier New" panose="02070309020205020404" pitchFamily="49" charset="0"/>
              <a:buChar char="o"/>
            </a:pPr>
            <a:r>
              <a:rPr lang="en-CA" sz="1800" dirty="0"/>
              <a:t> Marketing | Digital Marketing – learning opportunities to bring extensive knowledge to current tech </a:t>
            </a:r>
            <a:r>
              <a:rPr lang="en-CA" sz="1800" dirty="0" err="1"/>
              <a:t>startups</a:t>
            </a:r>
            <a:r>
              <a:rPr lang="en-CA" sz="1800" dirty="0"/>
              <a:t> (think “The Intern” with Robert DeNiro and Anne Hathaway</a:t>
            </a:r>
          </a:p>
          <a:p>
            <a:pPr marL="171450" indent="-171450">
              <a:buFont typeface="Courier New" panose="02070309020205020404" pitchFamily="49" charset="0"/>
              <a:buChar char="o"/>
            </a:pPr>
            <a:r>
              <a:rPr lang="en-CA" sz="1800" dirty="0"/>
              <a:t> Medium | </a:t>
            </a:r>
            <a:r>
              <a:rPr lang="en-CA" sz="1800" dirty="0" err="1"/>
              <a:t>SubStack</a:t>
            </a:r>
            <a:r>
              <a:rPr lang="en-CA" sz="1800" dirty="0"/>
              <a:t> – articles on changing “Marketing” landscape</a:t>
            </a:r>
          </a:p>
          <a:p>
            <a:pPr marL="171450" indent="-171450">
              <a:buFont typeface="Courier New" panose="02070309020205020404" pitchFamily="49" charset="0"/>
              <a:buChar char="o"/>
            </a:pPr>
            <a:r>
              <a:rPr lang="en-CA" sz="1800" dirty="0"/>
              <a:t> Clubhouse – chat room invite founders of UK Digital Marketing </a:t>
            </a:r>
            <a:r>
              <a:rPr lang="en-CA" sz="1800" dirty="0" err="1"/>
              <a:t>startups</a:t>
            </a:r>
            <a:r>
              <a:rPr lang="en-CA" sz="1800" dirty="0"/>
              <a:t>; UK recruiters to provide advice to mature job seekers; invite executives from past employers (</a:t>
            </a:r>
            <a:r>
              <a:rPr lang="en-CA" sz="1800" dirty="0" err="1"/>
              <a:t>Acal</a:t>
            </a:r>
            <a:r>
              <a:rPr lang="en-CA" sz="1800" dirty="0"/>
              <a:t> BFI, </a:t>
            </a:r>
            <a:r>
              <a:rPr lang="en-CA" sz="1800" dirty="0" err="1"/>
              <a:t>Optionis</a:t>
            </a:r>
            <a:r>
              <a:rPr lang="en-CA" sz="1800" dirty="0"/>
              <a:t> Group)</a:t>
            </a:r>
          </a:p>
          <a:p>
            <a:pPr marL="171450" indent="-171450">
              <a:buFont typeface="Courier New" panose="02070309020205020404" pitchFamily="49" charset="0"/>
              <a:buChar char="o"/>
            </a:pPr>
            <a:endParaRPr lang="en-CA" sz="1200" dirty="0"/>
          </a:p>
          <a:p>
            <a:pPr marL="171450" indent="-171450">
              <a:buFont typeface="Courier New" panose="02070309020205020404" pitchFamily="49" charset="0"/>
              <a:buChar char="o"/>
            </a:pPr>
            <a:endParaRPr lang="en-US" sz="1200" dirty="0">
              <a:solidFill>
                <a:schemeClr val="bg1"/>
              </a:solidFill>
            </a:endParaRPr>
          </a:p>
          <a:p>
            <a:pPr marL="0" lvl="0" indent="0">
              <a:buNone/>
            </a:pPr>
            <a:endParaRPr lang="en-US" sz="1200" dirty="0">
              <a:solidFill>
                <a:schemeClr val="bg1"/>
              </a:solidFill>
            </a:endParaRPr>
          </a:p>
        </p:txBody>
      </p:sp>
    </p:spTree>
    <p:extLst>
      <p:ext uri="{BB962C8B-B14F-4D97-AF65-F5344CB8AC3E}">
        <p14:creationId xmlns:p14="http://schemas.microsoft.com/office/powerpoint/2010/main" val="417603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#229 | </a:t>
            </a:r>
            <a:r>
              <a:rPr lang="en-CA" sz="2800" dirty="0"/>
              <a:t>Whitley Crawley</a:t>
            </a:r>
            <a:br>
              <a:rPr lang="en" dirty="0"/>
            </a:br>
            <a:r>
              <a:rPr lang="en" dirty="0"/>
              <a:t>Atlanta, Georgia | </a:t>
            </a:r>
            <a:r>
              <a:rPr lang="en-CA" dirty="0"/>
              <a:t>Fraud Specialist</a:t>
            </a:r>
            <a:br>
              <a:rPr lang="en-CA" dirty="0"/>
            </a:br>
            <a:r>
              <a:rPr lang="en-CA" dirty="0"/>
              <a:t>Submission Date | 24 July 2019</a:t>
            </a:r>
            <a:endParaRPr dirty="0"/>
          </a:p>
        </p:txBody>
      </p:sp>
      <p:sp>
        <p:nvSpPr>
          <p:cNvPr id="83" name="Shape 83"/>
          <p:cNvSpPr txBox="1">
            <a:spLocks noGrp="1"/>
          </p:cNvSpPr>
          <p:nvPr>
            <p:ph type="body" idx="1"/>
          </p:nvPr>
        </p:nvSpPr>
        <p:spPr>
          <a:xfrm>
            <a:off x="193664" y="779848"/>
            <a:ext cx="8565767" cy="4109282"/>
          </a:xfrm>
          <a:prstGeom prst="rect">
            <a:avLst/>
          </a:prstGeom>
        </p:spPr>
        <p:txBody>
          <a:bodyPr spcFirstLastPara="1" wrap="square" lIns="91425" tIns="91425" rIns="91425" bIns="91425" anchor="t" anchorCtr="0">
            <a:noAutofit/>
          </a:bodyPr>
          <a:lstStyle/>
          <a:p>
            <a:pPr marL="558800" lvl="1" indent="0">
              <a:buClr>
                <a:srgbClr val="09AEE9"/>
              </a:buClr>
              <a:buNone/>
            </a:pPr>
            <a:endParaRPr lang="en-CA" dirty="0"/>
          </a:p>
          <a:p>
            <a:pPr marL="0" indent="0">
              <a:buNone/>
            </a:pPr>
            <a:endParaRPr lang="en-CA" dirty="0"/>
          </a:p>
          <a:p>
            <a:pPr marL="0" indent="0">
              <a:buNone/>
            </a:pPr>
            <a:r>
              <a:rPr lang="en-CA" sz="2500" dirty="0"/>
              <a:t>Query submitted via Brigette Hyacinth</a:t>
            </a:r>
          </a:p>
          <a:p>
            <a:pPr marL="0" indent="0">
              <a:buNone/>
            </a:pPr>
            <a:endParaRPr lang="en-CA" dirty="0"/>
          </a:p>
          <a:p>
            <a:pPr marL="457200" lvl="1" indent="0">
              <a:buNone/>
            </a:pPr>
            <a:r>
              <a:rPr lang="en-US" sz="1900" i="1" dirty="0"/>
              <a:t>Thank you so much </a:t>
            </a:r>
            <a:r>
              <a:rPr lang="en-US" sz="1900" b="1" i="1" dirty="0"/>
              <a:t>Brigette Hyacinth. </a:t>
            </a:r>
            <a:r>
              <a:rPr lang="en-US" sz="1900" i="1" dirty="0"/>
              <a:t>My job Worldpay was recently acquired by Vantiv, which has resulted in my layoff Aug 2019. I am an experience Fraud Specialist with over 6 years of investigating and reconciliation skills . I can efficiently identify and resolve issues of fraud on the issuer and acquirer side of payment processing. Adept at monitoring and reviewing institutional transactions, reconciling customer accounts to identify fraud, and validating transactions. I am located in the Atlanta. Ga area.</a:t>
            </a:r>
            <a:endParaRPr lang="en-CA" sz="1900" dirty="0"/>
          </a:p>
          <a:p>
            <a:pPr marL="457200" lvl="1" indent="0">
              <a:buNone/>
            </a:pPr>
            <a:r>
              <a:rPr lang="en-US" dirty="0"/>
              <a:t>”</a:t>
            </a:r>
            <a:r>
              <a:rPr lang="en-CA" dirty="0"/>
              <a:t> </a:t>
            </a:r>
          </a:p>
          <a:p>
            <a:pPr marL="342900" indent="-342900">
              <a:buFont typeface="Wingdings" pitchFamily="2" charset="2"/>
              <a:buChar char="v"/>
            </a:pPr>
            <a:endParaRPr lang="en-CA" dirty="0"/>
          </a:p>
          <a:p>
            <a:pPr marL="0" indent="0">
              <a:buNone/>
            </a:pPr>
            <a:endParaRPr lang="en-CA" dirty="0"/>
          </a:p>
          <a:p>
            <a:pPr marL="342900" indent="-342900">
              <a:buFont typeface="Wingdings" pitchFamily="2" charset="2"/>
              <a:buChar char="v"/>
            </a:pPr>
            <a:endParaRPr lang="en-CA" dirty="0"/>
          </a:p>
          <a:p>
            <a:pPr marL="0" lvl="0" indent="0" rtl="0">
              <a:spcBef>
                <a:spcPts val="600"/>
              </a:spcBef>
              <a:spcAft>
                <a:spcPts val="0"/>
              </a:spcAft>
              <a:buNone/>
            </a:pPr>
            <a:endParaRPr sz="1800" dirty="0"/>
          </a:p>
        </p:txBody>
      </p:sp>
    </p:spTree>
    <p:extLst>
      <p:ext uri="{BB962C8B-B14F-4D97-AF65-F5344CB8AC3E}">
        <p14:creationId xmlns:p14="http://schemas.microsoft.com/office/powerpoint/2010/main" val="718863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12000" y="0"/>
            <a:ext cx="9156000" cy="554946"/>
          </a:xfrm>
          <a:prstGeom prst="rect">
            <a:avLst/>
          </a:prstGeom>
        </p:spPr>
        <p:txBody>
          <a:bodyPr spcFirstLastPara="1" wrap="square" lIns="91425" tIns="91425" rIns="91425" bIns="91425" anchor="t" anchorCtr="0">
            <a:noAutofit/>
          </a:bodyPr>
          <a:lstStyle/>
          <a:p>
            <a:pPr lvl="0"/>
            <a:r>
              <a:rPr lang="en" dirty="0"/>
              <a:t>Career Advice #229 | </a:t>
            </a:r>
            <a:r>
              <a:rPr lang="en-US" b="1" dirty="0"/>
              <a:t>Whitley Crawley</a:t>
            </a:r>
            <a:r>
              <a:rPr lang="en-CA" sz="2800" dirty="0"/>
              <a:t> </a:t>
            </a:r>
            <a:br>
              <a:rPr lang="en" dirty="0"/>
            </a:br>
            <a:r>
              <a:rPr lang="en" dirty="0"/>
              <a:t>Atlanta, Georgia | </a:t>
            </a:r>
            <a:r>
              <a:rPr lang="en-CA" dirty="0"/>
              <a:t>Fraud Specialist</a:t>
            </a:r>
            <a:br>
              <a:rPr lang="en-CA" dirty="0"/>
            </a:br>
            <a:r>
              <a:rPr lang="en-CA" dirty="0"/>
              <a:t>LinkedIn Profile Summary | June 2021</a:t>
            </a:r>
            <a:endParaRPr dirty="0"/>
          </a:p>
        </p:txBody>
      </p:sp>
      <p:sp>
        <p:nvSpPr>
          <p:cNvPr id="4" name="Shape 83">
            <a:extLst>
              <a:ext uri="{FF2B5EF4-FFF2-40B4-BE49-F238E27FC236}">
                <a16:creationId xmlns:a16="http://schemas.microsoft.com/office/drawing/2014/main" id="{22AB8917-C154-2A42-9109-0CC37F864162}"/>
              </a:ext>
            </a:extLst>
          </p:cNvPr>
          <p:cNvSpPr txBox="1">
            <a:spLocks/>
          </p:cNvSpPr>
          <p:nvPr/>
        </p:nvSpPr>
        <p:spPr>
          <a:xfrm>
            <a:off x="283116" y="777234"/>
            <a:ext cx="8565767" cy="4109282"/>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1pPr>
            <a:lvl2pPr marL="914400" marR="0" lvl="1"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2pPr>
            <a:lvl3pPr marL="1371600" marR="0" lvl="2"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3pPr>
            <a:lvl4pPr marL="1828800" marR="0" lvl="3"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4pPr>
            <a:lvl5pPr marL="2286000" marR="0" lvl="4"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5pPr>
            <a:lvl6pPr marL="2743200" marR="0" lvl="5"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6pPr>
            <a:lvl7pPr marL="3200400" marR="0" lvl="6"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7pPr>
            <a:lvl8pPr marL="3657600" marR="0" lvl="7"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8pPr>
            <a:lvl9pPr marL="4114800" marR="0" lvl="8" indent="-355600" algn="l" rtl="0">
              <a:lnSpc>
                <a:spcPct val="100000"/>
              </a:lnSpc>
              <a:spcBef>
                <a:spcPts val="0"/>
              </a:spcBef>
              <a:spcAft>
                <a:spcPts val="0"/>
              </a:spcAft>
              <a:buClr>
                <a:srgbClr val="FFFFFF"/>
              </a:buClr>
              <a:buSzPts val="2000"/>
              <a:buFont typeface="Sniglet"/>
              <a:buChar char="■"/>
              <a:defRPr sz="2000" b="0" i="0" u="none" strike="noStrike" cap="none">
                <a:solidFill>
                  <a:srgbClr val="FFFFFF"/>
                </a:solidFill>
                <a:latin typeface="Sniglet"/>
                <a:ea typeface="Sniglet"/>
                <a:cs typeface="Sniglet"/>
                <a:sym typeface="Sniglet"/>
              </a:defRPr>
            </a:lvl9pPr>
          </a:lstStyle>
          <a:p>
            <a:pPr marL="558800" lvl="1" indent="0">
              <a:buClr>
                <a:srgbClr val="09AEE9"/>
              </a:buClr>
              <a:buFont typeface="Sniglet"/>
              <a:buNone/>
            </a:pPr>
            <a:endParaRPr lang="en-CA" dirty="0"/>
          </a:p>
          <a:p>
            <a:pPr marL="342900" indent="-342900">
              <a:buFont typeface="Wingdings" pitchFamily="2" charset="2"/>
              <a:buChar char="v"/>
            </a:pPr>
            <a:endParaRPr lang="en-CA" dirty="0"/>
          </a:p>
          <a:p>
            <a:pPr marL="0" indent="0">
              <a:buFont typeface="Sniglet"/>
              <a:buNone/>
            </a:pPr>
            <a:r>
              <a:rPr lang="en-CA" b="1" i="1" dirty="0"/>
              <a:t>Education</a:t>
            </a:r>
          </a:p>
          <a:p>
            <a:pPr marL="342900" indent="-342900">
              <a:buFont typeface="Wingdings" pitchFamily="2" charset="2"/>
              <a:buChar char="v"/>
            </a:pPr>
            <a:r>
              <a:rPr lang="en-CA" dirty="0"/>
              <a:t>Business Administration degree (2016)</a:t>
            </a:r>
          </a:p>
          <a:p>
            <a:pPr marL="0" indent="0">
              <a:buFont typeface="Sniglet"/>
              <a:buNone/>
            </a:pPr>
            <a:endParaRPr lang="en-CA" dirty="0"/>
          </a:p>
          <a:p>
            <a:pPr marL="0" indent="0">
              <a:buFont typeface="Sniglet"/>
              <a:buNone/>
            </a:pPr>
            <a:r>
              <a:rPr lang="en-CA" b="1" i="1" dirty="0"/>
              <a:t>Work Experience</a:t>
            </a:r>
          </a:p>
          <a:p>
            <a:pPr marL="342900" indent="-342900">
              <a:buFont typeface="Wingdings" pitchFamily="2" charset="2"/>
              <a:buChar char="v"/>
            </a:pPr>
            <a:r>
              <a:rPr lang="en-CA" dirty="0"/>
              <a:t>Worldpay | Fraud &amp; Risk Specialist (2017 to current)</a:t>
            </a:r>
          </a:p>
          <a:p>
            <a:pPr marL="342900" indent="-342900">
              <a:buFont typeface="Wingdings" pitchFamily="2" charset="2"/>
              <a:buChar char="v"/>
            </a:pPr>
            <a:r>
              <a:rPr lang="en-CA" dirty="0" err="1"/>
              <a:t>Tsys</a:t>
            </a:r>
            <a:r>
              <a:rPr lang="en-CA" dirty="0"/>
              <a:t> | Fraud Disputes Resolution (2014-2017)</a:t>
            </a:r>
          </a:p>
          <a:p>
            <a:pPr marL="342900" indent="-342900">
              <a:buFont typeface="Wingdings" pitchFamily="2" charset="2"/>
              <a:buChar char="v"/>
            </a:pPr>
            <a:endParaRPr lang="en-CA" dirty="0"/>
          </a:p>
          <a:p>
            <a:pPr marL="342900" indent="-342900">
              <a:buFont typeface="Wingdings" pitchFamily="2" charset="2"/>
              <a:buChar char="v"/>
            </a:pPr>
            <a:endParaRPr lang="en-CA" dirty="0"/>
          </a:p>
          <a:p>
            <a:pPr marL="0" indent="0">
              <a:buFont typeface="Sniglet"/>
              <a:buNone/>
            </a:pPr>
            <a:endParaRPr lang="en-CA" dirty="0"/>
          </a:p>
          <a:p>
            <a:pPr marL="342900" indent="-342900">
              <a:buFont typeface="Wingdings" pitchFamily="2" charset="2"/>
              <a:buChar char="v"/>
            </a:pPr>
            <a:endParaRPr lang="en-CA" dirty="0"/>
          </a:p>
          <a:p>
            <a:pPr marL="0" indent="0">
              <a:buFont typeface="Sniglet"/>
              <a:buNone/>
            </a:pPr>
            <a:endParaRPr lang="en-CA" sz="1800" dirty="0"/>
          </a:p>
        </p:txBody>
      </p:sp>
    </p:spTree>
    <p:extLst>
      <p:ext uri="{BB962C8B-B14F-4D97-AF65-F5344CB8AC3E}">
        <p14:creationId xmlns:p14="http://schemas.microsoft.com/office/powerpoint/2010/main" val="330867048"/>
      </p:ext>
    </p:extLst>
  </p:cSld>
  <p:clrMapOvr>
    <a:masterClrMapping/>
  </p:clrMapOvr>
</p:sld>
</file>

<file path=ppt/theme/theme1.xml><?xml version="1.0" encoding="utf-8"?>
<a:theme xmlns:a="http://schemas.openxmlformats.org/drawingml/2006/main" name="Ursu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22795</TotalTime>
  <Words>1044</Words>
  <Application>Microsoft Macintosh PowerPoint</Application>
  <PresentationFormat>On-screen Show (16:9)</PresentationFormat>
  <Paragraphs>130</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Wingdings</vt:lpstr>
      <vt:lpstr>Courier New</vt:lpstr>
      <vt:lpstr>Sniglet</vt:lpstr>
      <vt:lpstr>Walter Turncoat</vt:lpstr>
      <vt:lpstr>Ursula template</vt:lpstr>
      <vt:lpstr>Will You Review My CV? Episode 11  | 29 June 2021</vt:lpstr>
      <vt:lpstr>Career Advice #228 | James Bratton Hempel Hemstead, England | Marketing Submission Date | 23 July 2019</vt:lpstr>
      <vt:lpstr>Career Advice #228 | James Bratton Hempel Hemstead, England | Marketing LinkedIn Profile Summary | June 2021</vt:lpstr>
      <vt:lpstr>Career Advice #228 | James Bratton Allen Wazny Response 23 July 2019</vt:lpstr>
      <vt:lpstr>Career Advice #228 | James Bratton Allen Wazny Response 23 July 2019</vt:lpstr>
      <vt:lpstr>Career Advice #228 | James Bratton Allen Wazny Response 23 July 2019</vt:lpstr>
      <vt:lpstr>Career Advice #228 | James Bratton Update for June 2021</vt:lpstr>
      <vt:lpstr>Career Advice #229 | Whitley Crawley Atlanta, Georgia | Fraud Specialist Submission Date | 24 July 2019</vt:lpstr>
      <vt:lpstr>Career Advice #229 | Whitley Crawley  Atlanta, Georgia | Fraud Specialist LinkedIn Profile Summary | June 2021</vt:lpstr>
      <vt:lpstr>Career Advice #229 | Whitley Crawley  Allen Wazny Response 24 July 2019</vt:lpstr>
      <vt:lpstr>Career Advice #229 | Whitley Crawley  Allen Wazny Response 24 July 2019</vt:lpstr>
      <vt:lpstr>Career Advice #229 | Whitley Crawley  Allen Wazny Response 24 July 2019</vt:lpstr>
      <vt:lpstr>Career Advice #229 | Whitley Crawley  Update for June 2021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Dustin Pierce</dc:creator>
  <cp:lastModifiedBy>Allen</cp:lastModifiedBy>
  <cp:revision>443</cp:revision>
  <cp:lastPrinted>2018-05-05T14:43:59Z</cp:lastPrinted>
  <dcterms:modified xsi:type="dcterms:W3CDTF">2021-06-30T03:34:13Z</dcterms:modified>
</cp:coreProperties>
</file>