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7" r:id="rId1"/>
  </p:sldMasterIdLst>
  <p:notesMasterIdLst>
    <p:notesMasterId r:id="rId19"/>
  </p:notesMasterIdLst>
  <p:sldIdLst>
    <p:sldId id="256" r:id="rId2"/>
    <p:sldId id="297" r:id="rId3"/>
    <p:sldId id="309" r:id="rId4"/>
    <p:sldId id="306" r:id="rId5"/>
    <p:sldId id="311" r:id="rId6"/>
    <p:sldId id="319" r:id="rId7"/>
    <p:sldId id="320" r:id="rId8"/>
    <p:sldId id="304" r:id="rId9"/>
    <p:sldId id="321" r:id="rId10"/>
    <p:sldId id="305" r:id="rId11"/>
    <p:sldId id="310" r:id="rId12"/>
    <p:sldId id="313" r:id="rId13"/>
    <p:sldId id="322" r:id="rId14"/>
    <p:sldId id="323" r:id="rId15"/>
    <p:sldId id="324" r:id="rId16"/>
    <p:sldId id="315" r:id="rId17"/>
    <p:sldId id="325" r:id="rId18"/>
  </p:sldIdLst>
  <p:sldSz cx="9144000" cy="5143500" type="screen16x9"/>
  <p:notesSz cx="6858000" cy="9144000"/>
  <p:embeddedFontLst>
    <p:embeddedFont>
      <p:font typeface="Sniglet" panose="020B0604020202020204" pitchFamily="34" charset="0"/>
      <p:regular r:id="rId20"/>
    </p:embeddedFont>
    <p:embeddedFont>
      <p:font typeface="Walter Turncoat" panose="020B0604020202020204" pitchFamily="34" charset="0"/>
      <p:regular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ustin Pierce" initials="DP" lastIdx="2" clrIdx="0"/>
  <p:cmAuthor id="2" name="Matthew Andrade" initials="MA" lastIdx="33" clrIdx="1">
    <p:extLst>
      <p:ext uri="{19B8F6BF-5375-455C-9EA6-DF929625EA0E}">
        <p15:presenceInfo xmlns:p15="http://schemas.microsoft.com/office/powerpoint/2012/main" userId="54597ddc4434c6e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8B"/>
    <a:srgbClr val="13D353"/>
    <a:srgbClr val="FF311E"/>
    <a:srgbClr val="EE1231"/>
    <a:srgbClr val="09AEE9"/>
    <a:srgbClr val="00FF00"/>
    <a:srgbClr val="FF3F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4A3FB39-07F1-4D3D-9066-11DBD61EEE63}">
  <a:tblStyle styleId="{E4A3FB39-07F1-4D3D-9066-11DBD61EEE63}"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7010" autoAdjust="0"/>
    <p:restoredTop sz="96327"/>
  </p:normalViewPr>
  <p:slideViewPr>
    <p:cSldViewPr snapToGrid="0">
      <p:cViewPr varScale="1">
        <p:scale>
          <a:sx n="120" d="100"/>
          <a:sy n="120" d="100"/>
        </p:scale>
        <p:origin x="200" y="80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232134240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Shape 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 name="Shape 3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29609003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24159799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40813299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15215108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13473427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37627354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35744170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33244538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2262157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487979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2773568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1750578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198032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2536857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10521675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20086205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54409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685800" y="1991813"/>
            <a:ext cx="7772400" cy="1159800"/>
          </a:xfrm>
          <a:prstGeom prst="rect">
            <a:avLst/>
          </a:prstGeom>
        </p:spPr>
        <p:txBody>
          <a:bodyPr spcFirstLastPara="1" wrap="square" lIns="91425" tIns="91425" rIns="91425" bIns="91425" anchor="ctr" anchorCtr="0"/>
          <a:lstStyle>
            <a:lvl1pPr lvl="0" algn="ctr">
              <a:spcBef>
                <a:spcPts val="0"/>
              </a:spcBef>
              <a:spcAft>
                <a:spcPts val="0"/>
              </a:spcAft>
              <a:buSzPts val="6000"/>
              <a:buNone/>
              <a:defRPr sz="60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r>
              <a:rPr lang="en-US"/>
              <a:t>Click to edit Master title style</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6025" y="967975"/>
            <a:ext cx="9156000" cy="857400"/>
          </a:xfrm>
          <a:prstGeom prst="rect">
            <a:avLst/>
          </a:prstGeom>
        </p:spPr>
        <p:txBody>
          <a:bodyPr spcFirstLastPara="1" wrap="square" lIns="91425" tIns="91425" rIns="91425" bIns="91425" anchor="t" anchorCtr="0"/>
          <a:lstStyle>
            <a:lvl1pPr lvl="0">
              <a:spcBef>
                <a:spcPts val="0"/>
              </a:spcBef>
              <a:spcAft>
                <a:spcPts val="0"/>
              </a:spcAft>
              <a:buSzPts val="2600"/>
              <a:buNone/>
              <a:defRPr/>
            </a:lvl1pPr>
            <a:lvl2pPr lvl="1">
              <a:spcBef>
                <a:spcPts val="0"/>
              </a:spcBef>
              <a:spcAft>
                <a:spcPts val="0"/>
              </a:spcAft>
              <a:buSzPts val="2600"/>
              <a:buNone/>
              <a:defRPr/>
            </a:lvl2pPr>
            <a:lvl3pPr lvl="2">
              <a:spcBef>
                <a:spcPts val="0"/>
              </a:spcBef>
              <a:spcAft>
                <a:spcPts val="0"/>
              </a:spcAft>
              <a:buSzPts val="2600"/>
              <a:buNone/>
              <a:defRPr/>
            </a:lvl3pPr>
            <a:lvl4pPr lvl="3">
              <a:spcBef>
                <a:spcPts val="0"/>
              </a:spcBef>
              <a:spcAft>
                <a:spcPts val="0"/>
              </a:spcAft>
              <a:buSzPts val="2600"/>
              <a:buNone/>
              <a:defRPr/>
            </a:lvl4pPr>
            <a:lvl5pPr lvl="4">
              <a:spcBef>
                <a:spcPts val="0"/>
              </a:spcBef>
              <a:spcAft>
                <a:spcPts val="0"/>
              </a:spcAft>
              <a:buSzPts val="2600"/>
              <a:buNone/>
              <a:defRPr/>
            </a:lvl5pPr>
            <a:lvl6pPr lvl="5">
              <a:spcBef>
                <a:spcPts val="0"/>
              </a:spcBef>
              <a:spcAft>
                <a:spcPts val="0"/>
              </a:spcAft>
              <a:buSzPts val="2600"/>
              <a:buNone/>
              <a:defRPr/>
            </a:lvl6pPr>
            <a:lvl7pPr lvl="6">
              <a:spcBef>
                <a:spcPts val="0"/>
              </a:spcBef>
              <a:spcAft>
                <a:spcPts val="0"/>
              </a:spcAft>
              <a:buSzPts val="2600"/>
              <a:buNone/>
              <a:defRPr/>
            </a:lvl7pPr>
            <a:lvl8pPr lvl="7">
              <a:spcBef>
                <a:spcPts val="0"/>
              </a:spcBef>
              <a:spcAft>
                <a:spcPts val="0"/>
              </a:spcAft>
              <a:buSzPts val="2600"/>
              <a:buNone/>
              <a:defRPr/>
            </a:lvl8pPr>
            <a:lvl9pPr lvl="8">
              <a:spcBef>
                <a:spcPts val="0"/>
              </a:spcBef>
              <a:spcAft>
                <a:spcPts val="0"/>
              </a:spcAft>
              <a:buSzPts val="2600"/>
              <a:buNone/>
              <a:defRPr/>
            </a:lvl9pPr>
          </a:lstStyle>
          <a:p>
            <a:r>
              <a:rPr lang="en-US"/>
              <a:t>Click to edit Master title style</a:t>
            </a:r>
            <a:endParaRPr/>
          </a:p>
        </p:txBody>
      </p:sp>
      <p:sp>
        <p:nvSpPr>
          <p:cNvPr id="19" name="Shape 19"/>
          <p:cNvSpPr txBox="1">
            <a:spLocks noGrp="1"/>
          </p:cNvSpPr>
          <p:nvPr>
            <p:ph type="body" idx="1"/>
          </p:nvPr>
        </p:nvSpPr>
        <p:spPr>
          <a:xfrm>
            <a:off x="457200" y="1563400"/>
            <a:ext cx="8229600" cy="2503200"/>
          </a:xfrm>
          <a:prstGeom prst="rect">
            <a:avLst/>
          </a:prstGeom>
        </p:spPr>
        <p:txBody>
          <a:bodyPr spcFirstLastPara="1" wrap="square" lIns="91425" tIns="91425" rIns="91425" bIns="91425" anchor="t" anchorCtr="0"/>
          <a:lstStyle>
            <a:lvl1pPr marL="457200" lvl="0" indent="-355600">
              <a:spcBef>
                <a:spcPts val="600"/>
              </a:spcBef>
              <a:spcAft>
                <a:spcPts val="0"/>
              </a:spcAft>
              <a:buSzPts val="2000"/>
              <a:buChar char="✘"/>
              <a:defRPr/>
            </a:lvl1pPr>
            <a:lvl2pPr marL="914400" lvl="1" indent="-355600">
              <a:spcBef>
                <a:spcPts val="0"/>
              </a:spcBef>
              <a:spcAft>
                <a:spcPts val="0"/>
              </a:spcAft>
              <a:buSzPts val="2000"/>
              <a:buChar char="○"/>
              <a:defRPr/>
            </a:lvl2pPr>
            <a:lvl3pPr marL="1371600" lvl="2" indent="-355600">
              <a:spcBef>
                <a:spcPts val="0"/>
              </a:spcBef>
              <a:spcAft>
                <a:spcPts val="0"/>
              </a:spcAft>
              <a:buSzPts val="2000"/>
              <a:buChar char="■"/>
              <a:defRPr/>
            </a:lvl3pPr>
            <a:lvl4pPr marL="1828800" lvl="3" indent="-355600">
              <a:spcBef>
                <a:spcPts val="0"/>
              </a:spcBef>
              <a:spcAft>
                <a:spcPts val="0"/>
              </a:spcAft>
              <a:buSzPts val="2000"/>
              <a:buChar char="●"/>
              <a:defRPr/>
            </a:lvl4pPr>
            <a:lvl5pPr marL="2286000" lvl="4" indent="-355600">
              <a:spcBef>
                <a:spcPts val="0"/>
              </a:spcBef>
              <a:spcAft>
                <a:spcPts val="0"/>
              </a:spcAft>
              <a:buSzPts val="2000"/>
              <a:buChar char="○"/>
              <a:defRPr/>
            </a:lvl5pPr>
            <a:lvl6pPr marL="2743200" lvl="5" indent="-355600">
              <a:spcBef>
                <a:spcPts val="0"/>
              </a:spcBef>
              <a:spcAft>
                <a:spcPts val="0"/>
              </a:spcAft>
              <a:buSzPts val="2000"/>
              <a:buChar char="■"/>
              <a:defRPr/>
            </a:lvl6pPr>
            <a:lvl7pPr marL="3200400" lvl="6" indent="-355600">
              <a:spcBef>
                <a:spcPts val="0"/>
              </a:spcBef>
              <a:spcAft>
                <a:spcPts val="0"/>
              </a:spcAft>
              <a:buSzPts val="2000"/>
              <a:buChar char="●"/>
              <a:defRPr/>
            </a:lvl7pPr>
            <a:lvl8pPr marL="3657600" lvl="7" indent="-355600">
              <a:spcBef>
                <a:spcPts val="0"/>
              </a:spcBef>
              <a:spcAft>
                <a:spcPts val="0"/>
              </a:spcAft>
              <a:buSzPts val="2000"/>
              <a:buChar char="○"/>
              <a:defRPr/>
            </a:lvl8pPr>
            <a:lvl9pPr marL="4114800" lvl="8" indent="-355600">
              <a:spcBef>
                <a:spcPts val="0"/>
              </a:spcBef>
              <a:spcAft>
                <a:spcPts val="0"/>
              </a:spcAft>
              <a:buSzPts val="2000"/>
              <a:buChar char="■"/>
              <a:defRPr/>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blipFill>
          <a:blip r:embed="rId4">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6025" y="967975"/>
            <a:ext cx="9156000" cy="857400"/>
          </a:xfrm>
          <a:prstGeom prst="rect">
            <a:avLst/>
          </a:prstGeom>
          <a:noFill/>
          <a:ln>
            <a:noFill/>
          </a:ln>
        </p:spPr>
        <p:txBody>
          <a:bodyPr spcFirstLastPara="1" wrap="square" lIns="91425" tIns="91425" rIns="91425" bIns="91425" anchor="t" anchorCtr="0"/>
          <a:lstStyle>
            <a:lvl1pPr lvl="0" algn="ctr">
              <a:spcBef>
                <a:spcPts val="0"/>
              </a:spcBef>
              <a:spcAft>
                <a:spcPts val="0"/>
              </a:spcAft>
              <a:buClr>
                <a:srgbClr val="FFFFFF"/>
              </a:buClr>
              <a:buSzPts val="2600"/>
              <a:buFont typeface="Walter Turncoat"/>
              <a:buNone/>
              <a:defRPr sz="2600">
                <a:solidFill>
                  <a:srgbClr val="FFFFFF"/>
                </a:solidFill>
                <a:latin typeface="Walter Turncoat"/>
                <a:ea typeface="Walter Turncoat"/>
                <a:cs typeface="Walter Turncoat"/>
                <a:sym typeface="Walter Turncoat"/>
              </a:defRPr>
            </a:lvl1pPr>
            <a:lvl2pPr lvl="1" algn="ctr">
              <a:spcBef>
                <a:spcPts val="0"/>
              </a:spcBef>
              <a:spcAft>
                <a:spcPts val="0"/>
              </a:spcAft>
              <a:buClr>
                <a:srgbClr val="FFFFFF"/>
              </a:buClr>
              <a:buSzPts val="2600"/>
              <a:buFont typeface="Walter Turncoat"/>
              <a:buNone/>
              <a:defRPr sz="2600">
                <a:solidFill>
                  <a:srgbClr val="FFFFFF"/>
                </a:solidFill>
                <a:latin typeface="Walter Turncoat"/>
                <a:ea typeface="Walter Turncoat"/>
                <a:cs typeface="Walter Turncoat"/>
                <a:sym typeface="Walter Turncoat"/>
              </a:defRPr>
            </a:lvl2pPr>
            <a:lvl3pPr lvl="2" algn="ctr">
              <a:spcBef>
                <a:spcPts val="0"/>
              </a:spcBef>
              <a:spcAft>
                <a:spcPts val="0"/>
              </a:spcAft>
              <a:buClr>
                <a:srgbClr val="FFFFFF"/>
              </a:buClr>
              <a:buSzPts val="2600"/>
              <a:buFont typeface="Walter Turncoat"/>
              <a:buNone/>
              <a:defRPr sz="2600">
                <a:solidFill>
                  <a:srgbClr val="FFFFFF"/>
                </a:solidFill>
                <a:latin typeface="Walter Turncoat"/>
                <a:ea typeface="Walter Turncoat"/>
                <a:cs typeface="Walter Turncoat"/>
                <a:sym typeface="Walter Turncoat"/>
              </a:defRPr>
            </a:lvl3pPr>
            <a:lvl4pPr lvl="3" algn="ctr">
              <a:spcBef>
                <a:spcPts val="0"/>
              </a:spcBef>
              <a:spcAft>
                <a:spcPts val="0"/>
              </a:spcAft>
              <a:buClr>
                <a:srgbClr val="FFFFFF"/>
              </a:buClr>
              <a:buSzPts val="2600"/>
              <a:buFont typeface="Walter Turncoat"/>
              <a:buNone/>
              <a:defRPr sz="2600">
                <a:solidFill>
                  <a:srgbClr val="FFFFFF"/>
                </a:solidFill>
                <a:latin typeface="Walter Turncoat"/>
                <a:ea typeface="Walter Turncoat"/>
                <a:cs typeface="Walter Turncoat"/>
                <a:sym typeface="Walter Turncoat"/>
              </a:defRPr>
            </a:lvl4pPr>
            <a:lvl5pPr lvl="4" algn="ctr">
              <a:spcBef>
                <a:spcPts val="0"/>
              </a:spcBef>
              <a:spcAft>
                <a:spcPts val="0"/>
              </a:spcAft>
              <a:buClr>
                <a:srgbClr val="FFFFFF"/>
              </a:buClr>
              <a:buSzPts val="2600"/>
              <a:buFont typeface="Walter Turncoat"/>
              <a:buNone/>
              <a:defRPr sz="2600">
                <a:solidFill>
                  <a:srgbClr val="FFFFFF"/>
                </a:solidFill>
                <a:latin typeface="Walter Turncoat"/>
                <a:ea typeface="Walter Turncoat"/>
                <a:cs typeface="Walter Turncoat"/>
                <a:sym typeface="Walter Turncoat"/>
              </a:defRPr>
            </a:lvl5pPr>
            <a:lvl6pPr lvl="5" algn="ctr">
              <a:spcBef>
                <a:spcPts val="0"/>
              </a:spcBef>
              <a:spcAft>
                <a:spcPts val="0"/>
              </a:spcAft>
              <a:buClr>
                <a:srgbClr val="FFFFFF"/>
              </a:buClr>
              <a:buSzPts val="2600"/>
              <a:buFont typeface="Walter Turncoat"/>
              <a:buNone/>
              <a:defRPr sz="2600">
                <a:solidFill>
                  <a:srgbClr val="FFFFFF"/>
                </a:solidFill>
                <a:latin typeface="Walter Turncoat"/>
                <a:ea typeface="Walter Turncoat"/>
                <a:cs typeface="Walter Turncoat"/>
                <a:sym typeface="Walter Turncoat"/>
              </a:defRPr>
            </a:lvl6pPr>
            <a:lvl7pPr lvl="6" algn="ctr">
              <a:spcBef>
                <a:spcPts val="0"/>
              </a:spcBef>
              <a:spcAft>
                <a:spcPts val="0"/>
              </a:spcAft>
              <a:buClr>
                <a:srgbClr val="FFFFFF"/>
              </a:buClr>
              <a:buSzPts val="2600"/>
              <a:buFont typeface="Walter Turncoat"/>
              <a:buNone/>
              <a:defRPr sz="2600">
                <a:solidFill>
                  <a:srgbClr val="FFFFFF"/>
                </a:solidFill>
                <a:latin typeface="Walter Turncoat"/>
                <a:ea typeface="Walter Turncoat"/>
                <a:cs typeface="Walter Turncoat"/>
                <a:sym typeface="Walter Turncoat"/>
              </a:defRPr>
            </a:lvl7pPr>
            <a:lvl8pPr lvl="7" algn="ctr">
              <a:spcBef>
                <a:spcPts val="0"/>
              </a:spcBef>
              <a:spcAft>
                <a:spcPts val="0"/>
              </a:spcAft>
              <a:buClr>
                <a:srgbClr val="FFFFFF"/>
              </a:buClr>
              <a:buSzPts val="2600"/>
              <a:buFont typeface="Walter Turncoat"/>
              <a:buNone/>
              <a:defRPr sz="2600">
                <a:solidFill>
                  <a:srgbClr val="FFFFFF"/>
                </a:solidFill>
                <a:latin typeface="Walter Turncoat"/>
                <a:ea typeface="Walter Turncoat"/>
                <a:cs typeface="Walter Turncoat"/>
                <a:sym typeface="Walter Turncoat"/>
              </a:defRPr>
            </a:lvl8pPr>
            <a:lvl9pPr lvl="8" algn="ctr">
              <a:spcBef>
                <a:spcPts val="0"/>
              </a:spcBef>
              <a:spcAft>
                <a:spcPts val="0"/>
              </a:spcAft>
              <a:buClr>
                <a:srgbClr val="FFFFFF"/>
              </a:buClr>
              <a:buSzPts val="2600"/>
              <a:buFont typeface="Walter Turncoat"/>
              <a:buNone/>
              <a:defRPr sz="2600">
                <a:solidFill>
                  <a:srgbClr val="FFFFFF"/>
                </a:solidFill>
                <a:latin typeface="Walter Turncoat"/>
                <a:ea typeface="Walter Turncoat"/>
                <a:cs typeface="Walter Turncoat"/>
                <a:sym typeface="Walter Turncoat"/>
              </a:defRPr>
            </a:lvl9pPr>
          </a:lstStyle>
          <a:p>
            <a:endParaRPr/>
          </a:p>
        </p:txBody>
      </p:sp>
      <p:sp>
        <p:nvSpPr>
          <p:cNvPr id="7" name="Shape 7"/>
          <p:cNvSpPr txBox="1">
            <a:spLocks noGrp="1"/>
          </p:cNvSpPr>
          <p:nvPr>
            <p:ph type="body" idx="1"/>
          </p:nvPr>
        </p:nvSpPr>
        <p:spPr>
          <a:xfrm>
            <a:off x="457200" y="1563400"/>
            <a:ext cx="8229600" cy="2503200"/>
          </a:xfrm>
          <a:prstGeom prst="rect">
            <a:avLst/>
          </a:prstGeom>
          <a:noFill/>
          <a:ln>
            <a:noFill/>
          </a:ln>
        </p:spPr>
        <p:txBody>
          <a:bodyPr spcFirstLastPara="1" wrap="square" lIns="91425" tIns="91425" rIns="91425" bIns="91425" anchor="t" anchorCtr="0"/>
          <a:lstStyle>
            <a:lvl1pPr marL="457200" lvl="0" indent="-355600">
              <a:spcBef>
                <a:spcPts val="600"/>
              </a:spcBef>
              <a:spcAft>
                <a:spcPts val="0"/>
              </a:spcAft>
              <a:buClr>
                <a:srgbClr val="FFFFFF"/>
              </a:buClr>
              <a:buSzPts val="2000"/>
              <a:buFont typeface="Sniglet"/>
              <a:buChar char="✘"/>
              <a:defRPr sz="2000">
                <a:solidFill>
                  <a:srgbClr val="FFFFFF"/>
                </a:solidFill>
                <a:latin typeface="Sniglet"/>
                <a:ea typeface="Sniglet"/>
                <a:cs typeface="Sniglet"/>
                <a:sym typeface="Sniglet"/>
              </a:defRPr>
            </a:lvl1pPr>
            <a:lvl2pPr marL="914400" lvl="1" indent="-355600">
              <a:spcBef>
                <a:spcPts val="0"/>
              </a:spcBef>
              <a:spcAft>
                <a:spcPts val="0"/>
              </a:spcAft>
              <a:buClr>
                <a:srgbClr val="FFFFFF"/>
              </a:buClr>
              <a:buSzPts val="2000"/>
              <a:buFont typeface="Sniglet"/>
              <a:buChar char="○"/>
              <a:defRPr sz="2000">
                <a:solidFill>
                  <a:srgbClr val="FFFFFF"/>
                </a:solidFill>
                <a:latin typeface="Sniglet"/>
                <a:ea typeface="Sniglet"/>
                <a:cs typeface="Sniglet"/>
                <a:sym typeface="Sniglet"/>
              </a:defRPr>
            </a:lvl2pPr>
            <a:lvl3pPr marL="1371600" lvl="2" indent="-355600">
              <a:spcBef>
                <a:spcPts val="0"/>
              </a:spcBef>
              <a:spcAft>
                <a:spcPts val="0"/>
              </a:spcAft>
              <a:buClr>
                <a:srgbClr val="FFFFFF"/>
              </a:buClr>
              <a:buSzPts val="2000"/>
              <a:buFont typeface="Sniglet"/>
              <a:buChar char="■"/>
              <a:defRPr sz="2000">
                <a:solidFill>
                  <a:srgbClr val="FFFFFF"/>
                </a:solidFill>
                <a:latin typeface="Sniglet"/>
                <a:ea typeface="Sniglet"/>
                <a:cs typeface="Sniglet"/>
                <a:sym typeface="Sniglet"/>
              </a:defRPr>
            </a:lvl3pPr>
            <a:lvl4pPr marL="1828800" lvl="3" indent="-355600">
              <a:spcBef>
                <a:spcPts val="0"/>
              </a:spcBef>
              <a:spcAft>
                <a:spcPts val="0"/>
              </a:spcAft>
              <a:buClr>
                <a:srgbClr val="FFFFFF"/>
              </a:buClr>
              <a:buSzPts val="2000"/>
              <a:buFont typeface="Sniglet"/>
              <a:buChar char="●"/>
              <a:defRPr sz="2000">
                <a:solidFill>
                  <a:srgbClr val="FFFFFF"/>
                </a:solidFill>
                <a:latin typeface="Sniglet"/>
                <a:ea typeface="Sniglet"/>
                <a:cs typeface="Sniglet"/>
                <a:sym typeface="Sniglet"/>
              </a:defRPr>
            </a:lvl4pPr>
            <a:lvl5pPr marL="2286000" lvl="4" indent="-355600">
              <a:spcBef>
                <a:spcPts val="0"/>
              </a:spcBef>
              <a:spcAft>
                <a:spcPts val="0"/>
              </a:spcAft>
              <a:buClr>
                <a:srgbClr val="FFFFFF"/>
              </a:buClr>
              <a:buSzPts val="2000"/>
              <a:buFont typeface="Sniglet"/>
              <a:buChar char="○"/>
              <a:defRPr sz="2000">
                <a:solidFill>
                  <a:srgbClr val="FFFFFF"/>
                </a:solidFill>
                <a:latin typeface="Sniglet"/>
                <a:ea typeface="Sniglet"/>
                <a:cs typeface="Sniglet"/>
                <a:sym typeface="Sniglet"/>
              </a:defRPr>
            </a:lvl5pPr>
            <a:lvl6pPr marL="2743200" lvl="5" indent="-355600">
              <a:spcBef>
                <a:spcPts val="0"/>
              </a:spcBef>
              <a:spcAft>
                <a:spcPts val="0"/>
              </a:spcAft>
              <a:buClr>
                <a:srgbClr val="FFFFFF"/>
              </a:buClr>
              <a:buSzPts val="2000"/>
              <a:buFont typeface="Sniglet"/>
              <a:buChar char="■"/>
              <a:defRPr sz="2000">
                <a:solidFill>
                  <a:srgbClr val="FFFFFF"/>
                </a:solidFill>
                <a:latin typeface="Sniglet"/>
                <a:ea typeface="Sniglet"/>
                <a:cs typeface="Sniglet"/>
                <a:sym typeface="Sniglet"/>
              </a:defRPr>
            </a:lvl6pPr>
            <a:lvl7pPr marL="3200400" lvl="6" indent="-355600">
              <a:spcBef>
                <a:spcPts val="0"/>
              </a:spcBef>
              <a:spcAft>
                <a:spcPts val="0"/>
              </a:spcAft>
              <a:buClr>
                <a:srgbClr val="FFFFFF"/>
              </a:buClr>
              <a:buSzPts val="2000"/>
              <a:buFont typeface="Sniglet"/>
              <a:buChar char="●"/>
              <a:defRPr sz="2000">
                <a:solidFill>
                  <a:srgbClr val="FFFFFF"/>
                </a:solidFill>
                <a:latin typeface="Sniglet"/>
                <a:ea typeface="Sniglet"/>
                <a:cs typeface="Sniglet"/>
                <a:sym typeface="Sniglet"/>
              </a:defRPr>
            </a:lvl7pPr>
            <a:lvl8pPr marL="3657600" lvl="7" indent="-355600">
              <a:spcBef>
                <a:spcPts val="0"/>
              </a:spcBef>
              <a:spcAft>
                <a:spcPts val="0"/>
              </a:spcAft>
              <a:buClr>
                <a:srgbClr val="FFFFFF"/>
              </a:buClr>
              <a:buSzPts val="2000"/>
              <a:buFont typeface="Sniglet"/>
              <a:buChar char="○"/>
              <a:defRPr sz="2000">
                <a:solidFill>
                  <a:srgbClr val="FFFFFF"/>
                </a:solidFill>
                <a:latin typeface="Sniglet"/>
                <a:ea typeface="Sniglet"/>
                <a:cs typeface="Sniglet"/>
                <a:sym typeface="Sniglet"/>
              </a:defRPr>
            </a:lvl8pPr>
            <a:lvl9pPr marL="4114800" lvl="8" indent="-355600">
              <a:spcBef>
                <a:spcPts val="0"/>
              </a:spcBef>
              <a:spcAft>
                <a:spcPts val="0"/>
              </a:spcAft>
              <a:buClr>
                <a:srgbClr val="FFFFFF"/>
              </a:buClr>
              <a:buSzPts val="2000"/>
              <a:buFont typeface="Sniglet"/>
              <a:buChar char="■"/>
              <a:defRPr sz="2000">
                <a:solidFill>
                  <a:srgbClr val="FFFFFF"/>
                </a:solidFill>
                <a:latin typeface="Sniglet"/>
                <a:ea typeface="Sniglet"/>
                <a:cs typeface="Sniglet"/>
                <a:sym typeface="Sniglet"/>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Lst>
  <p:transition>
    <p:fade thruBlk="1"/>
  </p:transition>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linkedin.com/feed/hashtag/?keywords=#datascience%22%20%5Ct%20%22_sel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ashleyaholmes.com/%22%20%5Ct%20%22_blank" TargetMode="External"/><Relationship Id="rId5" Type="http://schemas.openxmlformats.org/officeDocument/2006/relationships/hyperlink" Target="https://www.linkedin.com/feed/hashtag/?keywords=#healthcare%22%20%5Ct%20%22_self" TargetMode="External"/><Relationship Id="rId4" Type="http://schemas.openxmlformats.org/officeDocument/2006/relationships/hyperlink" Target="https://www.linkedin.com/feed/hashtag/?keywords=#research%22%20%5Ct%20%22_sel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sp>
        <p:nvSpPr>
          <p:cNvPr id="38" name="Shape 38"/>
          <p:cNvSpPr txBox="1">
            <a:spLocks noGrp="1"/>
          </p:cNvSpPr>
          <p:nvPr>
            <p:ph type="ctrTitle"/>
          </p:nvPr>
        </p:nvSpPr>
        <p:spPr>
          <a:xfrm>
            <a:off x="887382" y="792393"/>
            <a:ext cx="7772400" cy="1159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sz="5000" dirty="0"/>
              <a:t>Will You Review My CV?</a:t>
            </a:r>
            <a:br>
              <a:rPr lang="en-GB" sz="5000" dirty="0"/>
            </a:br>
            <a:r>
              <a:rPr lang="en" sz="4000" dirty="0"/>
              <a:t>Episode 15  | 14 July 2021</a:t>
            </a:r>
            <a:endParaRPr sz="4000" dirty="0"/>
          </a:p>
        </p:txBody>
      </p:sp>
      <p:sp>
        <p:nvSpPr>
          <p:cNvPr id="4" name="Shape 38">
            <a:extLst>
              <a:ext uri="{FF2B5EF4-FFF2-40B4-BE49-F238E27FC236}">
                <a16:creationId xmlns:a16="http://schemas.microsoft.com/office/drawing/2014/main" id="{64C4AD5A-707E-624E-8255-8C9125BB0D1C}"/>
              </a:ext>
            </a:extLst>
          </p:cNvPr>
          <p:cNvSpPr txBox="1">
            <a:spLocks/>
          </p:cNvSpPr>
          <p:nvPr/>
        </p:nvSpPr>
        <p:spPr>
          <a:xfrm>
            <a:off x="488798" y="3008117"/>
            <a:ext cx="7998710" cy="11598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FFFFFF"/>
              </a:buClr>
              <a:buSzPts val="6000"/>
              <a:buFont typeface="Walter Turncoat"/>
              <a:buNone/>
              <a:defRPr sz="6000" b="0" i="0" u="none" strike="noStrike" cap="none">
                <a:solidFill>
                  <a:srgbClr val="FFFFFF"/>
                </a:solidFill>
                <a:latin typeface="Walter Turncoat"/>
                <a:ea typeface="Walter Turncoat"/>
                <a:cs typeface="Walter Turncoat"/>
                <a:sym typeface="Walter Turncoat"/>
              </a:defRPr>
            </a:lvl1pPr>
            <a:lvl2pPr marR="0" lvl="1" algn="ctr" rtl="0">
              <a:lnSpc>
                <a:spcPct val="100000"/>
              </a:lnSpc>
              <a:spcBef>
                <a:spcPts val="0"/>
              </a:spcBef>
              <a:spcAft>
                <a:spcPts val="0"/>
              </a:spcAft>
              <a:buClr>
                <a:srgbClr val="FFFFFF"/>
              </a:buClr>
              <a:buSzPts val="6000"/>
              <a:buFont typeface="Walter Turncoat"/>
              <a:buNone/>
              <a:defRPr sz="6000" b="0" i="0" u="none" strike="noStrike" cap="none">
                <a:solidFill>
                  <a:srgbClr val="FFFFFF"/>
                </a:solidFill>
                <a:latin typeface="Walter Turncoat"/>
                <a:ea typeface="Walter Turncoat"/>
                <a:cs typeface="Walter Turncoat"/>
                <a:sym typeface="Walter Turncoat"/>
              </a:defRPr>
            </a:lvl2pPr>
            <a:lvl3pPr marR="0" lvl="2" algn="ctr" rtl="0">
              <a:lnSpc>
                <a:spcPct val="100000"/>
              </a:lnSpc>
              <a:spcBef>
                <a:spcPts val="0"/>
              </a:spcBef>
              <a:spcAft>
                <a:spcPts val="0"/>
              </a:spcAft>
              <a:buClr>
                <a:srgbClr val="FFFFFF"/>
              </a:buClr>
              <a:buSzPts val="6000"/>
              <a:buFont typeface="Walter Turncoat"/>
              <a:buNone/>
              <a:defRPr sz="6000" b="0" i="0" u="none" strike="noStrike" cap="none">
                <a:solidFill>
                  <a:srgbClr val="FFFFFF"/>
                </a:solidFill>
                <a:latin typeface="Walter Turncoat"/>
                <a:ea typeface="Walter Turncoat"/>
                <a:cs typeface="Walter Turncoat"/>
                <a:sym typeface="Walter Turncoat"/>
              </a:defRPr>
            </a:lvl3pPr>
            <a:lvl4pPr marR="0" lvl="3" algn="ctr" rtl="0">
              <a:lnSpc>
                <a:spcPct val="100000"/>
              </a:lnSpc>
              <a:spcBef>
                <a:spcPts val="0"/>
              </a:spcBef>
              <a:spcAft>
                <a:spcPts val="0"/>
              </a:spcAft>
              <a:buClr>
                <a:srgbClr val="FFFFFF"/>
              </a:buClr>
              <a:buSzPts val="6000"/>
              <a:buFont typeface="Walter Turncoat"/>
              <a:buNone/>
              <a:defRPr sz="6000" b="0" i="0" u="none" strike="noStrike" cap="none">
                <a:solidFill>
                  <a:srgbClr val="FFFFFF"/>
                </a:solidFill>
                <a:latin typeface="Walter Turncoat"/>
                <a:ea typeface="Walter Turncoat"/>
                <a:cs typeface="Walter Turncoat"/>
                <a:sym typeface="Walter Turncoat"/>
              </a:defRPr>
            </a:lvl4pPr>
            <a:lvl5pPr marR="0" lvl="4" algn="ctr" rtl="0">
              <a:lnSpc>
                <a:spcPct val="100000"/>
              </a:lnSpc>
              <a:spcBef>
                <a:spcPts val="0"/>
              </a:spcBef>
              <a:spcAft>
                <a:spcPts val="0"/>
              </a:spcAft>
              <a:buClr>
                <a:srgbClr val="FFFFFF"/>
              </a:buClr>
              <a:buSzPts val="6000"/>
              <a:buFont typeface="Walter Turncoat"/>
              <a:buNone/>
              <a:defRPr sz="6000" b="0" i="0" u="none" strike="noStrike" cap="none">
                <a:solidFill>
                  <a:srgbClr val="FFFFFF"/>
                </a:solidFill>
                <a:latin typeface="Walter Turncoat"/>
                <a:ea typeface="Walter Turncoat"/>
                <a:cs typeface="Walter Turncoat"/>
                <a:sym typeface="Walter Turncoat"/>
              </a:defRPr>
            </a:lvl5pPr>
            <a:lvl6pPr marR="0" lvl="5" algn="ctr" rtl="0">
              <a:lnSpc>
                <a:spcPct val="100000"/>
              </a:lnSpc>
              <a:spcBef>
                <a:spcPts val="0"/>
              </a:spcBef>
              <a:spcAft>
                <a:spcPts val="0"/>
              </a:spcAft>
              <a:buClr>
                <a:srgbClr val="FFFFFF"/>
              </a:buClr>
              <a:buSzPts val="6000"/>
              <a:buFont typeface="Walter Turncoat"/>
              <a:buNone/>
              <a:defRPr sz="6000" b="0" i="0" u="none" strike="noStrike" cap="none">
                <a:solidFill>
                  <a:srgbClr val="FFFFFF"/>
                </a:solidFill>
                <a:latin typeface="Walter Turncoat"/>
                <a:ea typeface="Walter Turncoat"/>
                <a:cs typeface="Walter Turncoat"/>
                <a:sym typeface="Walter Turncoat"/>
              </a:defRPr>
            </a:lvl6pPr>
            <a:lvl7pPr marR="0" lvl="6" algn="ctr" rtl="0">
              <a:lnSpc>
                <a:spcPct val="100000"/>
              </a:lnSpc>
              <a:spcBef>
                <a:spcPts val="0"/>
              </a:spcBef>
              <a:spcAft>
                <a:spcPts val="0"/>
              </a:spcAft>
              <a:buClr>
                <a:srgbClr val="FFFFFF"/>
              </a:buClr>
              <a:buSzPts val="6000"/>
              <a:buFont typeface="Walter Turncoat"/>
              <a:buNone/>
              <a:defRPr sz="6000" b="0" i="0" u="none" strike="noStrike" cap="none">
                <a:solidFill>
                  <a:srgbClr val="FFFFFF"/>
                </a:solidFill>
                <a:latin typeface="Walter Turncoat"/>
                <a:ea typeface="Walter Turncoat"/>
                <a:cs typeface="Walter Turncoat"/>
                <a:sym typeface="Walter Turncoat"/>
              </a:defRPr>
            </a:lvl7pPr>
            <a:lvl8pPr marR="0" lvl="7" algn="ctr" rtl="0">
              <a:lnSpc>
                <a:spcPct val="100000"/>
              </a:lnSpc>
              <a:spcBef>
                <a:spcPts val="0"/>
              </a:spcBef>
              <a:spcAft>
                <a:spcPts val="0"/>
              </a:spcAft>
              <a:buClr>
                <a:srgbClr val="FFFFFF"/>
              </a:buClr>
              <a:buSzPts val="6000"/>
              <a:buFont typeface="Walter Turncoat"/>
              <a:buNone/>
              <a:defRPr sz="6000" b="0" i="0" u="none" strike="noStrike" cap="none">
                <a:solidFill>
                  <a:srgbClr val="FFFFFF"/>
                </a:solidFill>
                <a:latin typeface="Walter Turncoat"/>
                <a:ea typeface="Walter Turncoat"/>
                <a:cs typeface="Walter Turncoat"/>
                <a:sym typeface="Walter Turncoat"/>
              </a:defRPr>
            </a:lvl8pPr>
            <a:lvl9pPr marR="0" lvl="8" algn="ctr" rtl="0">
              <a:lnSpc>
                <a:spcPct val="100000"/>
              </a:lnSpc>
              <a:spcBef>
                <a:spcPts val="0"/>
              </a:spcBef>
              <a:spcAft>
                <a:spcPts val="0"/>
              </a:spcAft>
              <a:buClr>
                <a:srgbClr val="FFFFFF"/>
              </a:buClr>
              <a:buSzPts val="6000"/>
              <a:buFont typeface="Walter Turncoat"/>
              <a:buNone/>
              <a:defRPr sz="6000" b="0" i="0" u="none" strike="noStrike" cap="none">
                <a:solidFill>
                  <a:srgbClr val="FFFFFF"/>
                </a:solidFill>
                <a:latin typeface="Walter Turncoat"/>
                <a:ea typeface="Walter Turncoat"/>
                <a:cs typeface="Walter Turncoat"/>
                <a:sym typeface="Walter Turncoat"/>
              </a:defRPr>
            </a:lvl9pPr>
          </a:lstStyle>
          <a:p>
            <a:pPr algn="l"/>
            <a:r>
              <a:rPr lang="en-CA" sz="2300" dirty="0"/>
              <a:t>Career Advice #111 | Ashley Holmes (Healthcare) | Boston</a:t>
            </a:r>
          </a:p>
          <a:p>
            <a:pPr algn="l"/>
            <a:endParaRPr lang="en-CA" sz="2400" dirty="0"/>
          </a:p>
          <a:p>
            <a:pPr algn="l"/>
            <a:r>
              <a:rPr lang="en-CA" sz="2300" dirty="0"/>
              <a:t>Career Advice #119 | Chandni </a:t>
            </a:r>
            <a:r>
              <a:rPr lang="en-CA" sz="2300" dirty="0" err="1"/>
              <a:t>Chudasama</a:t>
            </a:r>
            <a:r>
              <a:rPr lang="en-CA" sz="2300" dirty="0"/>
              <a:t> (Education) | UK</a:t>
            </a:r>
          </a:p>
        </p:txBody>
      </p:sp>
      <p:sp>
        <p:nvSpPr>
          <p:cNvPr id="2" name="TextBox 1">
            <a:extLst>
              <a:ext uri="{FF2B5EF4-FFF2-40B4-BE49-F238E27FC236}">
                <a16:creationId xmlns:a16="http://schemas.microsoft.com/office/drawing/2014/main" id="{AFC15631-1956-164F-BEAD-91D647D4816B}"/>
              </a:ext>
            </a:extLst>
          </p:cNvPr>
          <p:cNvSpPr txBox="1"/>
          <p:nvPr/>
        </p:nvSpPr>
        <p:spPr>
          <a:xfrm>
            <a:off x="5727032" y="4836695"/>
            <a:ext cx="184731" cy="307777"/>
          </a:xfrm>
          <a:prstGeom prst="rect">
            <a:avLst/>
          </a:prstGeom>
          <a:noFill/>
        </p:spPr>
        <p:txBody>
          <a:bodyPr wrap="none" rtlCol="0">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12000" y="0"/>
            <a:ext cx="9156000" cy="554946"/>
          </a:xfrm>
          <a:prstGeom prst="rect">
            <a:avLst/>
          </a:prstGeom>
        </p:spPr>
        <p:txBody>
          <a:bodyPr spcFirstLastPara="1" wrap="square" lIns="91425" tIns="91425" rIns="91425" bIns="91425" anchor="t" anchorCtr="0">
            <a:noAutofit/>
          </a:bodyPr>
          <a:lstStyle/>
          <a:p>
            <a:pPr lvl="0"/>
            <a:r>
              <a:rPr lang="en" dirty="0"/>
              <a:t>Career Advice #119 | </a:t>
            </a:r>
            <a:r>
              <a:rPr lang="en-US" b="1" dirty="0"/>
              <a:t>Chandni </a:t>
            </a:r>
            <a:r>
              <a:rPr lang="en-US" b="1" dirty="0" err="1"/>
              <a:t>Chudasama</a:t>
            </a:r>
            <a:r>
              <a:rPr lang="en-US" b="1" dirty="0"/>
              <a:t> </a:t>
            </a:r>
            <a:br>
              <a:rPr lang="en-US" b="1" dirty="0"/>
            </a:br>
            <a:r>
              <a:rPr lang="en-US" b="1" dirty="0"/>
              <a:t>Education (UK)</a:t>
            </a:r>
            <a:br>
              <a:rPr lang="en-CA" dirty="0"/>
            </a:br>
            <a:r>
              <a:rPr lang="en-CA" dirty="0"/>
              <a:t>Submission Date | 9 May 2021</a:t>
            </a:r>
            <a:endParaRPr dirty="0"/>
          </a:p>
        </p:txBody>
      </p:sp>
      <p:sp>
        <p:nvSpPr>
          <p:cNvPr id="83" name="Shape 83"/>
          <p:cNvSpPr txBox="1">
            <a:spLocks noGrp="1"/>
          </p:cNvSpPr>
          <p:nvPr>
            <p:ph type="body" idx="1"/>
          </p:nvPr>
        </p:nvSpPr>
        <p:spPr>
          <a:xfrm>
            <a:off x="193664" y="779848"/>
            <a:ext cx="8565767" cy="4109282"/>
          </a:xfrm>
          <a:prstGeom prst="rect">
            <a:avLst/>
          </a:prstGeom>
        </p:spPr>
        <p:txBody>
          <a:bodyPr spcFirstLastPara="1" wrap="square" lIns="91425" tIns="91425" rIns="91425" bIns="91425" anchor="t" anchorCtr="0">
            <a:noAutofit/>
          </a:bodyPr>
          <a:lstStyle/>
          <a:p>
            <a:pPr marL="558800" lvl="1" indent="0">
              <a:buClr>
                <a:srgbClr val="09AEE9"/>
              </a:buClr>
              <a:buNone/>
            </a:pPr>
            <a:endParaRPr lang="en-CA" dirty="0"/>
          </a:p>
          <a:p>
            <a:pPr marL="0" indent="0">
              <a:buNone/>
            </a:pPr>
            <a:endParaRPr lang="en-CA" dirty="0"/>
          </a:p>
          <a:p>
            <a:pPr marL="0" indent="0">
              <a:buNone/>
            </a:pPr>
            <a:endParaRPr lang="en-CA" sz="2500" dirty="0"/>
          </a:p>
          <a:p>
            <a:pPr marL="0" indent="0">
              <a:buNone/>
            </a:pPr>
            <a:r>
              <a:rPr lang="en-CA" sz="2500" dirty="0"/>
              <a:t>Job search appeal submitted via Oleg </a:t>
            </a:r>
            <a:r>
              <a:rPr lang="en-CA" sz="2500" dirty="0" err="1"/>
              <a:t>Vishnepolsky</a:t>
            </a:r>
            <a:endParaRPr lang="en-CA" sz="2500" dirty="0"/>
          </a:p>
          <a:p>
            <a:pPr marL="0" indent="0">
              <a:buNone/>
            </a:pPr>
            <a:endParaRPr lang="en-CA" dirty="0"/>
          </a:p>
          <a:p>
            <a:pPr marL="457200" lvl="1" indent="0">
              <a:buNone/>
            </a:pPr>
            <a:r>
              <a:rPr lang="en-US" dirty="0"/>
              <a:t>Please view my profile. Actively looking for a role within the Learning and Development sector. Thank you!</a:t>
            </a:r>
            <a:endParaRPr lang="en-CA" dirty="0"/>
          </a:p>
          <a:p>
            <a:pPr marL="457200" lvl="1" indent="0">
              <a:buNone/>
            </a:pPr>
            <a:endParaRPr lang="en-CA" dirty="0"/>
          </a:p>
          <a:p>
            <a:pPr marL="457200" lvl="1" indent="0">
              <a:buNone/>
            </a:pPr>
            <a:r>
              <a:rPr lang="en-CA" dirty="0"/>
              <a:t> </a:t>
            </a:r>
          </a:p>
          <a:p>
            <a:pPr marL="342900" indent="-342900">
              <a:buFont typeface="Wingdings" pitchFamily="2" charset="2"/>
              <a:buChar char="v"/>
            </a:pPr>
            <a:endParaRPr lang="en-CA" dirty="0"/>
          </a:p>
          <a:p>
            <a:pPr marL="0" indent="0">
              <a:buNone/>
            </a:pPr>
            <a:endParaRPr lang="en-CA" dirty="0"/>
          </a:p>
          <a:p>
            <a:pPr marL="342900" indent="-342900">
              <a:buFont typeface="Wingdings" pitchFamily="2" charset="2"/>
              <a:buChar char="v"/>
            </a:pPr>
            <a:endParaRPr lang="en-CA" dirty="0"/>
          </a:p>
          <a:p>
            <a:pPr marL="0" lvl="0" indent="0" rtl="0">
              <a:spcBef>
                <a:spcPts val="600"/>
              </a:spcBef>
              <a:spcAft>
                <a:spcPts val="0"/>
              </a:spcAft>
              <a:buNone/>
            </a:pPr>
            <a:endParaRPr sz="1800" dirty="0"/>
          </a:p>
        </p:txBody>
      </p:sp>
    </p:spTree>
    <p:extLst>
      <p:ext uri="{BB962C8B-B14F-4D97-AF65-F5344CB8AC3E}">
        <p14:creationId xmlns:p14="http://schemas.microsoft.com/office/powerpoint/2010/main" val="718863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12000" y="0"/>
            <a:ext cx="9156000" cy="554946"/>
          </a:xfrm>
          <a:prstGeom prst="rect">
            <a:avLst/>
          </a:prstGeom>
        </p:spPr>
        <p:txBody>
          <a:bodyPr spcFirstLastPara="1" wrap="square" lIns="91425" tIns="91425" rIns="91425" bIns="91425" anchor="t" anchorCtr="0">
            <a:noAutofit/>
          </a:bodyPr>
          <a:lstStyle/>
          <a:p>
            <a:pPr lvl="0"/>
            <a:r>
              <a:rPr lang="en" dirty="0"/>
              <a:t>Career Advice #119 | </a:t>
            </a:r>
            <a:r>
              <a:rPr lang="en-US" b="1" dirty="0"/>
              <a:t>Chandni </a:t>
            </a:r>
            <a:r>
              <a:rPr lang="en-US" b="1" dirty="0" err="1"/>
              <a:t>Chudasama</a:t>
            </a:r>
            <a:r>
              <a:rPr lang="en-US" b="1" dirty="0"/>
              <a:t> </a:t>
            </a:r>
            <a:br>
              <a:rPr lang="en-US" b="1" dirty="0"/>
            </a:br>
            <a:r>
              <a:rPr lang="en-US" b="1" dirty="0"/>
              <a:t>Education (UK)</a:t>
            </a:r>
            <a:br>
              <a:rPr lang="en-CA" dirty="0"/>
            </a:br>
            <a:r>
              <a:rPr lang="en-CA" dirty="0"/>
              <a:t>LinkedIn Profile Summary | July 2021</a:t>
            </a:r>
            <a:endParaRPr dirty="0"/>
          </a:p>
        </p:txBody>
      </p:sp>
      <p:sp>
        <p:nvSpPr>
          <p:cNvPr id="4" name="Shape 83">
            <a:extLst>
              <a:ext uri="{FF2B5EF4-FFF2-40B4-BE49-F238E27FC236}">
                <a16:creationId xmlns:a16="http://schemas.microsoft.com/office/drawing/2014/main" id="{22AB8917-C154-2A42-9109-0CC37F864162}"/>
              </a:ext>
            </a:extLst>
          </p:cNvPr>
          <p:cNvSpPr txBox="1">
            <a:spLocks/>
          </p:cNvSpPr>
          <p:nvPr/>
        </p:nvSpPr>
        <p:spPr>
          <a:xfrm>
            <a:off x="283116" y="777234"/>
            <a:ext cx="8565767" cy="4109282"/>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55600" algn="l" rtl="0">
              <a:lnSpc>
                <a:spcPct val="100000"/>
              </a:lnSpc>
              <a:spcBef>
                <a:spcPts val="60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1pPr>
            <a:lvl2pPr marL="914400" marR="0" lvl="1"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2pPr>
            <a:lvl3pPr marL="1371600" marR="0" lvl="2"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3pPr>
            <a:lvl4pPr marL="1828800" marR="0" lvl="3"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4pPr>
            <a:lvl5pPr marL="2286000" marR="0" lvl="4"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5pPr>
            <a:lvl6pPr marL="2743200" marR="0" lvl="5"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6pPr>
            <a:lvl7pPr marL="3200400" marR="0" lvl="6"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7pPr>
            <a:lvl8pPr marL="3657600" marR="0" lvl="7"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8pPr>
            <a:lvl9pPr marL="4114800" marR="0" lvl="8"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9pPr>
          </a:lstStyle>
          <a:p>
            <a:pPr marL="558800" lvl="1" indent="0">
              <a:buClr>
                <a:srgbClr val="09AEE9"/>
              </a:buClr>
              <a:buFont typeface="Sniglet"/>
              <a:buNone/>
            </a:pPr>
            <a:endParaRPr lang="en-CA" dirty="0"/>
          </a:p>
          <a:p>
            <a:pPr marL="342900" indent="-342900">
              <a:buFont typeface="Wingdings" pitchFamily="2" charset="2"/>
              <a:buChar char="v"/>
            </a:pPr>
            <a:endParaRPr lang="en-CA" dirty="0"/>
          </a:p>
          <a:p>
            <a:pPr marL="0" indent="0">
              <a:buFont typeface="Sniglet"/>
              <a:buNone/>
            </a:pPr>
            <a:r>
              <a:rPr lang="en-CA" b="1" i="1" dirty="0"/>
              <a:t>Work Experience</a:t>
            </a:r>
          </a:p>
          <a:p>
            <a:pPr marL="342900" indent="-342900">
              <a:buFont typeface="Wingdings" pitchFamily="2" charset="2"/>
              <a:buChar char="v"/>
            </a:pPr>
            <a:r>
              <a:rPr lang="en-CA" dirty="0"/>
              <a:t>Training consultant (Sept 2020 to present)</a:t>
            </a:r>
          </a:p>
          <a:p>
            <a:pPr marL="342900" indent="-342900">
              <a:buFont typeface="Wingdings" pitchFamily="2" charset="2"/>
              <a:buChar char="v"/>
            </a:pPr>
            <a:r>
              <a:rPr lang="en-CA" dirty="0"/>
              <a:t>Education recruiter (Aug 2019 to Sept 2020)</a:t>
            </a:r>
          </a:p>
          <a:p>
            <a:pPr marL="342900" indent="-342900">
              <a:buFont typeface="Wingdings" pitchFamily="2" charset="2"/>
              <a:buChar char="v"/>
            </a:pPr>
            <a:r>
              <a:rPr lang="en-CA" dirty="0"/>
              <a:t>Various teaching roles (2014 to Aug 2019) </a:t>
            </a:r>
          </a:p>
          <a:p>
            <a:pPr marL="0" indent="0">
              <a:buFont typeface="Sniglet"/>
              <a:buNone/>
            </a:pPr>
            <a:endParaRPr lang="en-CA" dirty="0"/>
          </a:p>
          <a:p>
            <a:pPr marL="0" indent="0">
              <a:buFont typeface="Sniglet"/>
              <a:buNone/>
            </a:pPr>
            <a:r>
              <a:rPr lang="en-CA" b="1" i="1" dirty="0"/>
              <a:t>Education</a:t>
            </a:r>
          </a:p>
          <a:p>
            <a:pPr marL="342900" indent="-342900">
              <a:buFont typeface="Wingdings" pitchFamily="2" charset="2"/>
              <a:buChar char="v"/>
            </a:pPr>
            <a:r>
              <a:rPr lang="en-CA" dirty="0"/>
              <a:t>Post-graduate certificate, Education (2015)</a:t>
            </a:r>
          </a:p>
          <a:p>
            <a:pPr marL="342900" indent="-342900">
              <a:buFont typeface="Wingdings" pitchFamily="2" charset="2"/>
              <a:buChar char="v"/>
            </a:pPr>
            <a:r>
              <a:rPr lang="en-CA" dirty="0"/>
              <a:t>Biology degree (2012)</a:t>
            </a:r>
          </a:p>
          <a:p>
            <a:pPr marL="342900" indent="-342900">
              <a:buFont typeface="Wingdings" pitchFamily="2" charset="2"/>
              <a:buChar char="v"/>
            </a:pPr>
            <a:endParaRPr lang="en-CA" dirty="0"/>
          </a:p>
          <a:p>
            <a:pPr marL="342900" indent="-342900">
              <a:buFont typeface="Wingdings" pitchFamily="2" charset="2"/>
              <a:buChar char="v"/>
            </a:pPr>
            <a:endParaRPr lang="en-CA" dirty="0"/>
          </a:p>
          <a:p>
            <a:pPr marL="0" indent="0">
              <a:buFont typeface="Sniglet"/>
              <a:buNone/>
            </a:pPr>
            <a:endParaRPr lang="en-CA" dirty="0"/>
          </a:p>
          <a:p>
            <a:pPr marL="342900" indent="-342900">
              <a:buFont typeface="Wingdings" pitchFamily="2" charset="2"/>
              <a:buChar char="v"/>
            </a:pPr>
            <a:endParaRPr lang="en-CA" dirty="0"/>
          </a:p>
          <a:p>
            <a:pPr marL="0" indent="0">
              <a:buFont typeface="Sniglet"/>
              <a:buNone/>
            </a:pPr>
            <a:endParaRPr lang="en-CA" sz="1800" dirty="0"/>
          </a:p>
        </p:txBody>
      </p:sp>
    </p:spTree>
    <p:extLst>
      <p:ext uri="{BB962C8B-B14F-4D97-AF65-F5344CB8AC3E}">
        <p14:creationId xmlns:p14="http://schemas.microsoft.com/office/powerpoint/2010/main" val="330867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12000" y="0"/>
            <a:ext cx="9156000" cy="554946"/>
          </a:xfrm>
          <a:prstGeom prst="rect">
            <a:avLst/>
          </a:prstGeom>
        </p:spPr>
        <p:txBody>
          <a:bodyPr spcFirstLastPara="1" wrap="square" lIns="91425" tIns="91425" rIns="91425" bIns="91425" anchor="t" anchorCtr="0">
            <a:noAutofit/>
          </a:bodyPr>
          <a:lstStyle/>
          <a:p>
            <a:pPr lvl="0"/>
            <a:r>
              <a:rPr lang="en" dirty="0"/>
              <a:t>Career Advice #119 | </a:t>
            </a:r>
            <a:r>
              <a:rPr lang="en-US" b="1" dirty="0"/>
              <a:t>Chandni </a:t>
            </a:r>
            <a:r>
              <a:rPr lang="en-US" b="1" dirty="0" err="1"/>
              <a:t>Chudasama</a:t>
            </a:r>
            <a:br>
              <a:rPr lang="en" dirty="0"/>
            </a:br>
            <a:r>
              <a:rPr lang="en-CA" dirty="0"/>
              <a:t>Allen Wazny Response </a:t>
            </a:r>
            <a:br>
              <a:rPr lang="en-CA" dirty="0"/>
            </a:br>
            <a:r>
              <a:rPr lang="en-CA" dirty="0"/>
              <a:t>9 May 2019</a:t>
            </a:r>
            <a:endParaRPr dirty="0"/>
          </a:p>
        </p:txBody>
      </p:sp>
      <p:sp>
        <p:nvSpPr>
          <p:cNvPr id="83" name="Shape 83"/>
          <p:cNvSpPr txBox="1">
            <a:spLocks noGrp="1"/>
          </p:cNvSpPr>
          <p:nvPr>
            <p:ph type="body" idx="1"/>
          </p:nvPr>
        </p:nvSpPr>
        <p:spPr>
          <a:xfrm>
            <a:off x="193664" y="779848"/>
            <a:ext cx="8565767" cy="4109282"/>
          </a:xfrm>
          <a:prstGeom prst="rect">
            <a:avLst/>
          </a:prstGeom>
        </p:spPr>
        <p:txBody>
          <a:bodyPr spcFirstLastPara="1" wrap="square" lIns="91425" tIns="91425" rIns="91425" bIns="91425" anchor="t" anchorCtr="0">
            <a:noAutofit/>
          </a:bodyPr>
          <a:lstStyle/>
          <a:p>
            <a:pPr marL="558800" lvl="1" indent="0">
              <a:buClr>
                <a:srgbClr val="09AEE9"/>
              </a:buClr>
              <a:buNone/>
            </a:pPr>
            <a:endParaRPr dirty="0"/>
          </a:p>
          <a:p>
            <a:pPr marL="342900" indent="-342900">
              <a:buFont typeface="Wingdings" pitchFamily="2" charset="2"/>
              <a:buChar char="v"/>
            </a:pPr>
            <a:endParaRPr lang="en-CA" dirty="0"/>
          </a:p>
          <a:p>
            <a:pPr marL="0" indent="0">
              <a:buNone/>
            </a:pPr>
            <a:r>
              <a:rPr lang="en-CA" sz="2500" dirty="0"/>
              <a:t>Summary | page 1 of 4</a:t>
            </a:r>
            <a:endParaRPr lang="en-CA" dirty="0"/>
          </a:p>
          <a:p>
            <a:pPr marL="342900" indent="-342900">
              <a:buFont typeface="Wingdings" pitchFamily="2" charset="2"/>
              <a:buChar char="v"/>
            </a:pPr>
            <a:endParaRPr lang="en-CA" dirty="0"/>
          </a:p>
          <a:p>
            <a:pPr marL="342900" indent="-342900">
              <a:buFont typeface="Wingdings" pitchFamily="2" charset="2"/>
              <a:buChar char="v"/>
            </a:pPr>
            <a:r>
              <a:rPr lang="en-CA" sz="1800" dirty="0"/>
              <a:t>Angel List – 1,825 roles across UK; 1,495 in London [included a total of 65 ”Education” related roles]</a:t>
            </a:r>
          </a:p>
          <a:p>
            <a:pPr marL="342900" indent="-342900">
              <a:buFont typeface="Wingdings" pitchFamily="2" charset="2"/>
              <a:buChar char="v"/>
            </a:pPr>
            <a:r>
              <a:rPr lang="en-CA" sz="1800" dirty="0"/>
              <a:t>Action plan – search agents and Education SaaS</a:t>
            </a:r>
          </a:p>
          <a:p>
            <a:pPr marL="342900" indent="-342900">
              <a:buFont typeface="Wingdings" pitchFamily="2" charset="2"/>
              <a:buChar char="v"/>
            </a:pPr>
            <a:r>
              <a:rPr lang="en-CA" sz="1800" dirty="0"/>
              <a:t>Gary </a:t>
            </a:r>
            <a:r>
              <a:rPr lang="en-CA" sz="1800" dirty="0" err="1"/>
              <a:t>Vaynerchuk</a:t>
            </a:r>
            <a:r>
              <a:rPr lang="en-CA" sz="1800" dirty="0"/>
              <a:t> – focus on entrepreneurship</a:t>
            </a:r>
          </a:p>
          <a:p>
            <a:pPr marL="342900" indent="-342900">
              <a:buFont typeface="Wingdings" pitchFamily="2" charset="2"/>
              <a:buChar char="v"/>
            </a:pPr>
            <a:r>
              <a:rPr lang="en-CA" sz="1800" dirty="0"/>
              <a:t>Train the Trainer – become in-house trainer; approach schools in region; one SaaS example to help with the transition: </a:t>
            </a:r>
            <a:r>
              <a:rPr lang="en-US" sz="1800" b="1" dirty="0" err="1"/>
              <a:t>BenchPrep</a:t>
            </a:r>
            <a:r>
              <a:rPr lang="en-US" sz="1800" dirty="0"/>
              <a:t> | learning platform for education and training organizations</a:t>
            </a:r>
            <a:endParaRPr lang="en-CA" dirty="0"/>
          </a:p>
          <a:p>
            <a:pPr marL="342900" indent="-342900">
              <a:buFont typeface="Wingdings" pitchFamily="2" charset="2"/>
              <a:buChar char="v"/>
            </a:pPr>
            <a:endParaRPr lang="en-CA" dirty="0"/>
          </a:p>
          <a:p>
            <a:pPr marL="0" lvl="0" indent="0" rtl="0">
              <a:spcBef>
                <a:spcPts val="600"/>
              </a:spcBef>
              <a:spcAft>
                <a:spcPts val="0"/>
              </a:spcAft>
              <a:buNone/>
            </a:pPr>
            <a:endParaRPr sz="1800" dirty="0"/>
          </a:p>
        </p:txBody>
      </p:sp>
    </p:spTree>
    <p:extLst>
      <p:ext uri="{BB962C8B-B14F-4D97-AF65-F5344CB8AC3E}">
        <p14:creationId xmlns:p14="http://schemas.microsoft.com/office/powerpoint/2010/main" val="77910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12000" y="0"/>
            <a:ext cx="9156000" cy="554946"/>
          </a:xfrm>
          <a:prstGeom prst="rect">
            <a:avLst/>
          </a:prstGeom>
        </p:spPr>
        <p:txBody>
          <a:bodyPr spcFirstLastPara="1" wrap="square" lIns="91425" tIns="91425" rIns="91425" bIns="91425" anchor="t" anchorCtr="0">
            <a:noAutofit/>
          </a:bodyPr>
          <a:lstStyle/>
          <a:p>
            <a:pPr lvl="0"/>
            <a:r>
              <a:rPr lang="en" sz="2400" dirty="0"/>
              <a:t>Career Advice #119 | </a:t>
            </a:r>
            <a:r>
              <a:rPr lang="en-US" sz="2400" b="1" dirty="0"/>
              <a:t>Chandni </a:t>
            </a:r>
            <a:r>
              <a:rPr lang="en-US" sz="2400" b="1" dirty="0" err="1"/>
              <a:t>Chudasama</a:t>
            </a:r>
            <a:br>
              <a:rPr lang="en" sz="2400" dirty="0"/>
            </a:br>
            <a:r>
              <a:rPr lang="en-CA" sz="2400" dirty="0"/>
              <a:t>Allen Wazny Response </a:t>
            </a:r>
            <a:br>
              <a:rPr lang="en-CA" sz="2400" dirty="0"/>
            </a:br>
            <a:r>
              <a:rPr lang="en-CA" sz="2400" dirty="0"/>
              <a:t>9 May 2019</a:t>
            </a:r>
            <a:endParaRPr sz="2400" dirty="0"/>
          </a:p>
        </p:txBody>
      </p:sp>
      <p:sp>
        <p:nvSpPr>
          <p:cNvPr id="83" name="Shape 83"/>
          <p:cNvSpPr txBox="1">
            <a:spLocks noGrp="1"/>
          </p:cNvSpPr>
          <p:nvPr>
            <p:ph type="body" idx="1"/>
          </p:nvPr>
        </p:nvSpPr>
        <p:spPr>
          <a:xfrm>
            <a:off x="193664" y="554946"/>
            <a:ext cx="8565767" cy="4109282"/>
          </a:xfrm>
          <a:prstGeom prst="rect">
            <a:avLst/>
          </a:prstGeom>
        </p:spPr>
        <p:txBody>
          <a:bodyPr spcFirstLastPara="1" wrap="square" lIns="91425" tIns="91425" rIns="91425" bIns="91425" anchor="t" anchorCtr="0">
            <a:noAutofit/>
          </a:bodyPr>
          <a:lstStyle/>
          <a:p>
            <a:pPr marL="558800" lvl="1" indent="0">
              <a:buClr>
                <a:srgbClr val="09AEE9"/>
              </a:buClr>
              <a:buNone/>
            </a:pPr>
            <a:endParaRPr dirty="0"/>
          </a:p>
          <a:p>
            <a:pPr marL="342900" indent="-342900">
              <a:buFont typeface="Wingdings" pitchFamily="2" charset="2"/>
              <a:buChar char="v"/>
            </a:pPr>
            <a:endParaRPr lang="en-CA" dirty="0"/>
          </a:p>
          <a:p>
            <a:pPr marL="0" indent="0">
              <a:buNone/>
            </a:pPr>
            <a:r>
              <a:rPr lang="en-CA" sz="2200" dirty="0"/>
              <a:t>Summary | page 2 of 4</a:t>
            </a:r>
          </a:p>
          <a:p>
            <a:pPr marL="0" indent="0">
              <a:buNone/>
            </a:pPr>
            <a:endParaRPr lang="en-CA" sz="1800" dirty="0"/>
          </a:p>
          <a:p>
            <a:pPr marL="342900" indent="-342900">
              <a:buFont typeface="Wingdings" pitchFamily="2" charset="2"/>
              <a:buChar char="v"/>
            </a:pPr>
            <a:r>
              <a:rPr lang="en-CA" sz="1700" dirty="0"/>
              <a:t>Career planning websites – Tempo, ROTA and </a:t>
            </a:r>
            <a:r>
              <a:rPr lang="en-CA" sz="1700" dirty="0" err="1"/>
              <a:t>Hackajob</a:t>
            </a:r>
            <a:r>
              <a:rPr lang="en-CA" sz="1700" dirty="0"/>
              <a:t> (UK focused)</a:t>
            </a:r>
          </a:p>
          <a:p>
            <a:pPr marL="342900" indent="-342900">
              <a:buFont typeface="Wingdings" pitchFamily="2" charset="2"/>
              <a:buChar char="v"/>
            </a:pPr>
            <a:r>
              <a:rPr lang="en-CA" sz="1700" dirty="0"/>
              <a:t>ROTA and </a:t>
            </a:r>
            <a:r>
              <a:rPr lang="en-CA" sz="1700" dirty="0" err="1"/>
              <a:t>Hackajob</a:t>
            </a:r>
            <a:r>
              <a:rPr lang="en-CA" sz="1700" dirty="0"/>
              <a:t> – review companies that are hiring; assess potential fit for “corporate training” (longer term play)</a:t>
            </a:r>
          </a:p>
          <a:p>
            <a:pPr marL="342900" indent="-342900">
              <a:buFont typeface="Wingdings" pitchFamily="2" charset="2"/>
              <a:buChar char="v"/>
            </a:pPr>
            <a:r>
              <a:rPr lang="en-CA" sz="1700" dirty="0"/>
              <a:t>Corporate Training | SaaS examples:</a:t>
            </a:r>
          </a:p>
          <a:p>
            <a:pPr marL="800100" lvl="1" indent="-342900">
              <a:buFont typeface="Courier New" panose="02070309020205020404" pitchFamily="49" charset="0"/>
              <a:buChar char="o"/>
            </a:pPr>
            <a:r>
              <a:rPr lang="en-CA" sz="1700" dirty="0" err="1"/>
              <a:t>Skillshare</a:t>
            </a:r>
            <a:r>
              <a:rPr lang="en-CA" sz="1700" dirty="0"/>
              <a:t> | </a:t>
            </a:r>
            <a:r>
              <a:rPr lang="en-US" sz="1700" dirty="0"/>
              <a:t>courses on innovation &amp; entrepreneurship</a:t>
            </a:r>
          </a:p>
          <a:p>
            <a:pPr marL="800100" lvl="1" indent="-342900">
              <a:buFont typeface="Courier New" panose="02070309020205020404" pitchFamily="49" charset="0"/>
              <a:buChar char="o"/>
            </a:pPr>
            <a:r>
              <a:rPr lang="en-US" sz="1700" dirty="0" err="1"/>
              <a:t>HeyTutor</a:t>
            </a:r>
            <a:r>
              <a:rPr lang="en-US" sz="1700" dirty="0"/>
              <a:t> |connecting students with tutor</a:t>
            </a:r>
            <a:r>
              <a:rPr lang="en-CA" sz="1700" dirty="0"/>
              <a:t> </a:t>
            </a:r>
          </a:p>
          <a:p>
            <a:pPr marL="800100" lvl="1" indent="-342900">
              <a:buFont typeface="Courier New" panose="02070309020205020404" pitchFamily="49" charset="0"/>
              <a:buChar char="o"/>
            </a:pPr>
            <a:r>
              <a:rPr lang="en-US" sz="1700" b="1" dirty="0" err="1"/>
              <a:t>MasterClass</a:t>
            </a:r>
            <a:r>
              <a:rPr lang="en-US" sz="1700" dirty="0"/>
              <a:t> | classes taught by experts in different fields</a:t>
            </a:r>
          </a:p>
          <a:p>
            <a:pPr marL="800100" lvl="1" indent="-342900">
              <a:buFont typeface="Courier New" panose="02070309020205020404" pitchFamily="49" charset="0"/>
              <a:buChar char="o"/>
            </a:pPr>
            <a:r>
              <a:rPr lang="en-US" sz="1700" b="1" dirty="0" err="1"/>
              <a:t>Knewton</a:t>
            </a:r>
            <a:r>
              <a:rPr lang="en-US" sz="1700" dirty="0"/>
              <a:t> | adaptive learning products &amp; technologies</a:t>
            </a:r>
            <a:r>
              <a:rPr lang="en-CA" sz="1700" dirty="0"/>
              <a:t> </a:t>
            </a:r>
          </a:p>
          <a:p>
            <a:pPr marL="800100" lvl="1" indent="-342900">
              <a:buFont typeface="Courier New" panose="02070309020205020404" pitchFamily="49" charset="0"/>
              <a:buChar char="o"/>
            </a:pPr>
            <a:r>
              <a:rPr lang="en-US" sz="1700" b="1" dirty="0" err="1"/>
              <a:t>Skymind</a:t>
            </a:r>
            <a:r>
              <a:rPr lang="en-US" sz="1700" dirty="0"/>
              <a:t> | deep learning more accessible to enterprises </a:t>
            </a:r>
            <a:endParaRPr lang="en-CA" sz="1700" dirty="0"/>
          </a:p>
          <a:p>
            <a:pPr marL="0" indent="0">
              <a:buNone/>
            </a:pPr>
            <a:endParaRPr lang="en-CA" dirty="0"/>
          </a:p>
          <a:p>
            <a:pPr marL="342900" indent="-342900">
              <a:buFont typeface="Wingdings" pitchFamily="2" charset="2"/>
              <a:buChar char="v"/>
            </a:pPr>
            <a:endParaRPr lang="en-CA" dirty="0"/>
          </a:p>
          <a:p>
            <a:pPr marL="0" lvl="0" indent="0" rtl="0">
              <a:spcBef>
                <a:spcPts val="600"/>
              </a:spcBef>
              <a:spcAft>
                <a:spcPts val="0"/>
              </a:spcAft>
              <a:buNone/>
            </a:pPr>
            <a:endParaRPr sz="1800" dirty="0"/>
          </a:p>
        </p:txBody>
      </p:sp>
    </p:spTree>
    <p:extLst>
      <p:ext uri="{BB962C8B-B14F-4D97-AF65-F5344CB8AC3E}">
        <p14:creationId xmlns:p14="http://schemas.microsoft.com/office/powerpoint/2010/main" val="2401779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12000" y="0"/>
            <a:ext cx="9156000" cy="554946"/>
          </a:xfrm>
          <a:prstGeom prst="rect">
            <a:avLst/>
          </a:prstGeom>
        </p:spPr>
        <p:txBody>
          <a:bodyPr spcFirstLastPara="1" wrap="square" lIns="91425" tIns="91425" rIns="91425" bIns="91425" anchor="t" anchorCtr="0">
            <a:noAutofit/>
          </a:bodyPr>
          <a:lstStyle/>
          <a:p>
            <a:pPr lvl="0"/>
            <a:r>
              <a:rPr lang="en" sz="2200" dirty="0"/>
              <a:t>Career Advice #119 | </a:t>
            </a:r>
            <a:r>
              <a:rPr lang="en-US" sz="2200" b="1" dirty="0"/>
              <a:t>Chandni </a:t>
            </a:r>
            <a:r>
              <a:rPr lang="en-US" sz="2200" b="1" dirty="0" err="1"/>
              <a:t>Chudasama</a:t>
            </a:r>
            <a:br>
              <a:rPr lang="en" sz="2200" dirty="0"/>
            </a:br>
            <a:r>
              <a:rPr lang="en-CA" sz="2200" dirty="0"/>
              <a:t>Allen Wazny Response </a:t>
            </a:r>
            <a:br>
              <a:rPr lang="en-CA" sz="2200" dirty="0"/>
            </a:br>
            <a:r>
              <a:rPr lang="en-CA" sz="2200" dirty="0"/>
              <a:t>9 May 2019</a:t>
            </a:r>
            <a:endParaRPr sz="2200" dirty="0"/>
          </a:p>
        </p:txBody>
      </p:sp>
      <p:sp>
        <p:nvSpPr>
          <p:cNvPr id="83" name="Shape 83"/>
          <p:cNvSpPr txBox="1">
            <a:spLocks noGrp="1"/>
          </p:cNvSpPr>
          <p:nvPr>
            <p:ph type="body" idx="1"/>
          </p:nvPr>
        </p:nvSpPr>
        <p:spPr>
          <a:xfrm>
            <a:off x="283116" y="411510"/>
            <a:ext cx="8565767" cy="4109282"/>
          </a:xfrm>
          <a:prstGeom prst="rect">
            <a:avLst/>
          </a:prstGeom>
        </p:spPr>
        <p:txBody>
          <a:bodyPr spcFirstLastPara="1" wrap="square" lIns="91425" tIns="91425" rIns="91425" bIns="91425" anchor="t" anchorCtr="0">
            <a:noAutofit/>
          </a:bodyPr>
          <a:lstStyle/>
          <a:p>
            <a:pPr marL="558800" lvl="1" indent="0">
              <a:buClr>
                <a:srgbClr val="09AEE9"/>
              </a:buClr>
              <a:buNone/>
            </a:pPr>
            <a:endParaRPr dirty="0"/>
          </a:p>
          <a:p>
            <a:pPr marL="342900" indent="-342900">
              <a:buFont typeface="Wingdings" pitchFamily="2" charset="2"/>
              <a:buChar char="v"/>
            </a:pPr>
            <a:endParaRPr lang="en-CA" dirty="0"/>
          </a:p>
          <a:p>
            <a:pPr marL="0" indent="0">
              <a:buNone/>
            </a:pPr>
            <a:r>
              <a:rPr lang="en-CA" sz="2200" dirty="0"/>
              <a:t>Summary | page 3 of 4</a:t>
            </a:r>
            <a:endParaRPr lang="en-CA" sz="1800" dirty="0"/>
          </a:p>
          <a:p>
            <a:pPr marL="342900" indent="-342900">
              <a:buFont typeface="Wingdings" pitchFamily="2" charset="2"/>
              <a:buChar char="v"/>
            </a:pPr>
            <a:endParaRPr lang="en-CA" sz="1600" dirty="0"/>
          </a:p>
          <a:p>
            <a:pPr marL="342900" indent="-342900">
              <a:buFont typeface="Wingdings" pitchFamily="2" charset="2"/>
              <a:buChar char="v"/>
            </a:pPr>
            <a:r>
              <a:rPr lang="en-CA" sz="1600" dirty="0"/>
              <a:t>Primary &amp; Middle School training | SaaS examples:</a:t>
            </a:r>
          </a:p>
          <a:p>
            <a:pPr marL="342900" indent="-342900">
              <a:buFont typeface="Wingdings" pitchFamily="2" charset="2"/>
              <a:buChar char="v"/>
            </a:pPr>
            <a:endParaRPr lang="en-CA" sz="1600" dirty="0"/>
          </a:p>
          <a:p>
            <a:pPr marL="800100" lvl="1" indent="-342900">
              <a:buFont typeface="Courier New" panose="02070309020205020404" pitchFamily="49" charset="0"/>
              <a:buChar char="o"/>
            </a:pPr>
            <a:r>
              <a:rPr lang="en-CA" sz="1600" dirty="0" err="1"/>
              <a:t>TinyTap</a:t>
            </a:r>
            <a:r>
              <a:rPr lang="en-CA" sz="1600" dirty="0"/>
              <a:t> | </a:t>
            </a:r>
            <a:r>
              <a:rPr lang="en-US" sz="1600" dirty="0"/>
              <a:t>educational games created by teachers &amp; students</a:t>
            </a:r>
          </a:p>
          <a:p>
            <a:pPr marL="800100" lvl="1" indent="-342900">
              <a:buFont typeface="Courier New" panose="02070309020205020404" pitchFamily="49" charset="0"/>
              <a:buChar char="o"/>
            </a:pPr>
            <a:r>
              <a:rPr lang="en-US" sz="1600" dirty="0"/>
              <a:t>Epic | digital reading platform for kids</a:t>
            </a:r>
          </a:p>
          <a:p>
            <a:pPr marL="800100" lvl="1" indent="-342900">
              <a:buFont typeface="Courier New" panose="02070309020205020404" pitchFamily="49" charset="0"/>
              <a:buChar char="o"/>
            </a:pPr>
            <a:r>
              <a:rPr lang="en-US" sz="1600" dirty="0"/>
              <a:t>ClassDojo | enable communications between teachers &amp; parents</a:t>
            </a:r>
          </a:p>
          <a:p>
            <a:pPr marL="800100" lvl="1" indent="-342900">
              <a:buFont typeface="Courier New" panose="02070309020205020404" pitchFamily="49" charset="0"/>
              <a:buChar char="o"/>
            </a:pPr>
            <a:r>
              <a:rPr lang="en-US" sz="1600" b="1" dirty="0"/>
              <a:t>Nearpod</a:t>
            </a:r>
            <a:r>
              <a:rPr lang="en-US" sz="1600" dirty="0"/>
              <a:t> | discovery &amp; distribution platform for K-12 teachers</a:t>
            </a:r>
          </a:p>
          <a:p>
            <a:pPr marL="800100" lvl="1" indent="-342900">
              <a:buFont typeface="Courier New" panose="02070309020205020404" pitchFamily="49" charset="0"/>
              <a:buChar char="o"/>
            </a:pPr>
            <a:r>
              <a:rPr lang="en-US" sz="1600" dirty="0" err="1"/>
              <a:t>PhotoMath</a:t>
            </a:r>
            <a:r>
              <a:rPr lang="en-US" sz="1600" dirty="0"/>
              <a:t> | mathematical problems solved by using camera of mobile device</a:t>
            </a:r>
          </a:p>
          <a:p>
            <a:pPr marL="800100" lvl="1" indent="-342900">
              <a:buFont typeface="Courier New" panose="02070309020205020404" pitchFamily="49" charset="0"/>
              <a:buChar char="o"/>
            </a:pPr>
            <a:endParaRPr lang="en-CA" sz="1600" dirty="0"/>
          </a:p>
          <a:p>
            <a:pPr marL="0" lvl="0" indent="0" rtl="0">
              <a:spcBef>
                <a:spcPts val="600"/>
              </a:spcBef>
              <a:spcAft>
                <a:spcPts val="0"/>
              </a:spcAft>
              <a:buNone/>
            </a:pPr>
            <a:endParaRPr sz="1800" dirty="0"/>
          </a:p>
        </p:txBody>
      </p:sp>
    </p:spTree>
    <p:extLst>
      <p:ext uri="{BB962C8B-B14F-4D97-AF65-F5344CB8AC3E}">
        <p14:creationId xmlns:p14="http://schemas.microsoft.com/office/powerpoint/2010/main" val="3959916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12000" y="0"/>
            <a:ext cx="9156000" cy="554946"/>
          </a:xfrm>
          <a:prstGeom prst="rect">
            <a:avLst/>
          </a:prstGeom>
        </p:spPr>
        <p:txBody>
          <a:bodyPr spcFirstLastPara="1" wrap="square" lIns="91425" tIns="91425" rIns="91425" bIns="91425" anchor="t" anchorCtr="0">
            <a:noAutofit/>
          </a:bodyPr>
          <a:lstStyle/>
          <a:p>
            <a:pPr lvl="0"/>
            <a:r>
              <a:rPr lang="en" sz="2200" dirty="0"/>
              <a:t>Career Advice #119 | </a:t>
            </a:r>
            <a:r>
              <a:rPr lang="en-US" sz="2200" b="1" dirty="0"/>
              <a:t>Chandni </a:t>
            </a:r>
            <a:r>
              <a:rPr lang="en-US" sz="2200" b="1" dirty="0" err="1"/>
              <a:t>Chudasama</a:t>
            </a:r>
            <a:br>
              <a:rPr lang="en" sz="2200" dirty="0"/>
            </a:br>
            <a:r>
              <a:rPr lang="en-CA" sz="2200" dirty="0"/>
              <a:t>Allen Wazny Response </a:t>
            </a:r>
            <a:br>
              <a:rPr lang="en-CA" sz="2200" dirty="0"/>
            </a:br>
            <a:r>
              <a:rPr lang="en-CA" sz="2200" dirty="0"/>
              <a:t>9 May 2019</a:t>
            </a:r>
            <a:endParaRPr sz="2200" dirty="0"/>
          </a:p>
        </p:txBody>
      </p:sp>
      <p:sp>
        <p:nvSpPr>
          <p:cNvPr id="83" name="Shape 83"/>
          <p:cNvSpPr txBox="1">
            <a:spLocks noGrp="1"/>
          </p:cNvSpPr>
          <p:nvPr>
            <p:ph type="body" idx="1"/>
          </p:nvPr>
        </p:nvSpPr>
        <p:spPr>
          <a:xfrm>
            <a:off x="283116" y="411510"/>
            <a:ext cx="8565767" cy="4109282"/>
          </a:xfrm>
          <a:prstGeom prst="rect">
            <a:avLst/>
          </a:prstGeom>
        </p:spPr>
        <p:txBody>
          <a:bodyPr spcFirstLastPara="1" wrap="square" lIns="91425" tIns="91425" rIns="91425" bIns="91425" anchor="t" anchorCtr="0">
            <a:noAutofit/>
          </a:bodyPr>
          <a:lstStyle/>
          <a:p>
            <a:pPr marL="558800" lvl="1" indent="0">
              <a:buClr>
                <a:srgbClr val="09AEE9"/>
              </a:buClr>
              <a:buNone/>
            </a:pPr>
            <a:endParaRPr dirty="0"/>
          </a:p>
          <a:p>
            <a:pPr marL="342900" indent="-342900">
              <a:buFont typeface="Wingdings" pitchFamily="2" charset="2"/>
              <a:buChar char="v"/>
            </a:pPr>
            <a:endParaRPr lang="en-CA" dirty="0"/>
          </a:p>
          <a:p>
            <a:pPr marL="0" indent="0">
              <a:buNone/>
            </a:pPr>
            <a:r>
              <a:rPr lang="en-CA" sz="2200" dirty="0"/>
              <a:t>Summary | page 4 of 4</a:t>
            </a:r>
            <a:endParaRPr lang="en-CA" sz="1800" dirty="0"/>
          </a:p>
          <a:p>
            <a:pPr marL="457200" lvl="1" indent="0">
              <a:buNone/>
            </a:pPr>
            <a:endParaRPr lang="en-CA" sz="1600" dirty="0"/>
          </a:p>
          <a:p>
            <a:pPr marL="0" indent="0">
              <a:buNone/>
            </a:pPr>
            <a:r>
              <a:rPr lang="en-CA" sz="1700" dirty="0"/>
              <a:t>PODCAST | “Chandni’s Chat On”  </a:t>
            </a:r>
          </a:p>
          <a:p>
            <a:pPr marL="342900" indent="-342900">
              <a:buFont typeface="Wingdings" pitchFamily="2" charset="2"/>
              <a:buChar char="v"/>
            </a:pPr>
            <a:endParaRPr lang="en-CA" sz="1700" dirty="0"/>
          </a:p>
          <a:p>
            <a:pPr marL="0" indent="0">
              <a:buNone/>
            </a:pPr>
            <a:r>
              <a:rPr lang="en-US" sz="1600" dirty="0"/>
              <a:t>Invite Parent’s that grew up with Enid Blyton books.  Invite parents that grew up on </a:t>
            </a:r>
            <a:r>
              <a:rPr lang="en-US" sz="1600" dirty="0" err="1"/>
              <a:t>Telly</a:t>
            </a:r>
            <a:r>
              <a:rPr lang="en-US" sz="1600" dirty="0"/>
              <a:t> Tubbies and Bob the Builder. Invite parents that sent their kids to boarding school. Invite parents that grew up overseas.  Invite teachers that have taught overseas and returned.  Invite the Janitors from all of the schools in your area that have worked in the school all their lives.  Invite the crossing guard.  Invite wives of footballers to talk about what it is like for their kids growing up.  </a:t>
            </a:r>
          </a:p>
          <a:p>
            <a:pPr marL="0" indent="0">
              <a:buNone/>
            </a:pPr>
            <a:endParaRPr lang="en-US" sz="1600" dirty="0"/>
          </a:p>
          <a:p>
            <a:pPr marL="0" indent="0">
              <a:buNone/>
            </a:pPr>
            <a:r>
              <a:rPr lang="en-US" sz="1800" dirty="0"/>
              <a:t>Invite footballers to talk about 1966!</a:t>
            </a:r>
            <a:r>
              <a:rPr lang="en-CA" sz="1800" dirty="0"/>
              <a:t> </a:t>
            </a:r>
          </a:p>
          <a:p>
            <a:pPr marL="0" lvl="0" indent="0" rtl="0">
              <a:spcBef>
                <a:spcPts val="600"/>
              </a:spcBef>
              <a:spcAft>
                <a:spcPts val="0"/>
              </a:spcAft>
              <a:buNone/>
            </a:pPr>
            <a:endParaRPr sz="1800" dirty="0"/>
          </a:p>
        </p:txBody>
      </p:sp>
    </p:spTree>
    <p:extLst>
      <p:ext uri="{BB962C8B-B14F-4D97-AF65-F5344CB8AC3E}">
        <p14:creationId xmlns:p14="http://schemas.microsoft.com/office/powerpoint/2010/main" val="15811085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0" y="0"/>
            <a:ext cx="9156000" cy="543519"/>
          </a:xfrm>
          <a:prstGeom prst="rect">
            <a:avLst/>
          </a:prstGeom>
        </p:spPr>
        <p:txBody>
          <a:bodyPr spcFirstLastPara="1" wrap="square" lIns="91425" tIns="91425" rIns="91425" bIns="91425" anchor="t" anchorCtr="0">
            <a:noAutofit/>
          </a:bodyPr>
          <a:lstStyle/>
          <a:p>
            <a:pPr lvl="0"/>
            <a:r>
              <a:rPr lang="en" sz="2500" dirty="0"/>
              <a:t>Career Advice #119 | </a:t>
            </a:r>
            <a:r>
              <a:rPr lang="en-US" sz="2500" b="1" dirty="0"/>
              <a:t>Chandni </a:t>
            </a:r>
            <a:r>
              <a:rPr lang="en-US" sz="2500" b="1" dirty="0" err="1"/>
              <a:t>Chudasama</a:t>
            </a:r>
            <a:br>
              <a:rPr lang="en-US" sz="2500" dirty="0"/>
            </a:br>
            <a:r>
              <a:rPr lang="en-US" sz="2500" dirty="0"/>
              <a:t>Update for July 2021 | part 1 of 2</a:t>
            </a:r>
            <a:endParaRPr sz="2500" dirty="0"/>
          </a:p>
        </p:txBody>
      </p:sp>
      <p:sp>
        <p:nvSpPr>
          <p:cNvPr id="11" name="Shape 116"/>
          <p:cNvSpPr txBox="1">
            <a:spLocks/>
          </p:cNvSpPr>
          <p:nvPr/>
        </p:nvSpPr>
        <p:spPr>
          <a:xfrm>
            <a:off x="685755" y="877443"/>
            <a:ext cx="7351841" cy="154006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55600" algn="l" rtl="0">
              <a:lnSpc>
                <a:spcPct val="100000"/>
              </a:lnSpc>
              <a:spcBef>
                <a:spcPts val="60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1pPr>
            <a:lvl2pPr marL="914400" marR="0" lvl="1"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2pPr>
            <a:lvl3pPr marL="1371600" marR="0" lvl="2"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3pPr>
            <a:lvl4pPr marL="1828800" marR="0" lvl="3"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4pPr>
            <a:lvl5pPr marL="2286000" marR="0" lvl="4"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5pPr>
            <a:lvl6pPr marL="2743200" marR="0" lvl="5"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6pPr>
            <a:lvl7pPr marL="3200400" marR="0" lvl="6"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7pPr>
            <a:lvl8pPr marL="3657600" marR="0" lvl="7"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8pPr>
            <a:lvl9pPr marL="4114800" marR="0" lvl="8"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9pPr>
          </a:lstStyle>
          <a:p>
            <a:pPr marL="0" indent="0">
              <a:buFont typeface="Sniglet"/>
              <a:buNone/>
            </a:pPr>
            <a:r>
              <a:rPr lang="en-US" sz="2200" u="sng" dirty="0">
                <a:solidFill>
                  <a:srgbClr val="FF0000"/>
                </a:solidFill>
              </a:rPr>
              <a:t>JULY 2021 | Potential ”Addendum”</a:t>
            </a:r>
            <a:endParaRPr lang="en-US" sz="2200" dirty="0">
              <a:solidFill>
                <a:schemeClr val="bg1"/>
              </a:solidFill>
            </a:endParaRPr>
          </a:p>
          <a:p>
            <a:pPr marL="0" indent="0">
              <a:buNone/>
            </a:pPr>
            <a:endParaRPr lang="en-CA" sz="1600" dirty="0">
              <a:solidFill>
                <a:schemeClr val="bg1"/>
              </a:solidFill>
            </a:endParaRPr>
          </a:p>
          <a:p>
            <a:pPr marL="0" indent="0">
              <a:buNone/>
            </a:pPr>
            <a:r>
              <a:rPr lang="en-CA" sz="1700" dirty="0">
                <a:solidFill>
                  <a:schemeClr val="bg1"/>
                </a:solidFill>
              </a:rPr>
              <a:t>Podcast to Clubhouse and/or Facebook Live or YouTube Live</a:t>
            </a:r>
          </a:p>
          <a:p>
            <a:pPr marL="0" indent="0">
              <a:buNone/>
            </a:pPr>
            <a:endParaRPr lang="en-CA" sz="1500" dirty="0">
              <a:solidFill>
                <a:schemeClr val="bg1"/>
              </a:solidFill>
            </a:endParaRPr>
          </a:p>
          <a:p>
            <a:pPr marL="0" indent="0">
              <a:buNone/>
            </a:pPr>
            <a:r>
              <a:rPr lang="en-CA" sz="1700" dirty="0">
                <a:solidFill>
                  <a:schemeClr val="bg1"/>
                </a:solidFill>
              </a:rPr>
              <a:t>Corporate trainer SaaS – recent funding examples:</a:t>
            </a:r>
          </a:p>
          <a:p>
            <a:pPr marL="285750" indent="-285750">
              <a:buFont typeface="Wingdings" pitchFamily="2" charset="2"/>
              <a:buChar char="Ø"/>
            </a:pPr>
            <a:r>
              <a:rPr lang="en-CA" sz="1600" dirty="0">
                <a:solidFill>
                  <a:schemeClr val="bg1"/>
                </a:solidFill>
              </a:rPr>
              <a:t>3 June 2021 | Guild Education (Denver) raised $150m for upskilling platform (employer sponsored learning)</a:t>
            </a:r>
          </a:p>
          <a:p>
            <a:pPr marL="285750" indent="-285750">
              <a:buFont typeface="Wingdings" pitchFamily="2" charset="2"/>
              <a:buChar char="Ø"/>
            </a:pPr>
            <a:r>
              <a:rPr lang="en-CA" sz="1600" dirty="0">
                <a:solidFill>
                  <a:schemeClr val="bg1"/>
                </a:solidFill>
              </a:rPr>
              <a:t>20 May 2021 | Maven (Austin) raised $20m for platform that </a:t>
            </a:r>
            <a:r>
              <a:rPr lang="en-CA" sz="1600" dirty="0"/>
              <a:t>helps professionals teach cohort-based classes</a:t>
            </a:r>
          </a:p>
          <a:p>
            <a:pPr marL="285750" indent="-285750">
              <a:buFont typeface="Wingdings" pitchFamily="2" charset="2"/>
              <a:buChar char="Ø"/>
            </a:pPr>
            <a:r>
              <a:rPr lang="en-CA" sz="1600" dirty="0"/>
              <a:t>15 April 2021 | Degreed (SF) raised $153m for upskilling platform (including micro-credentials</a:t>
            </a:r>
          </a:p>
          <a:p>
            <a:pPr marL="285750" indent="-285750">
              <a:buFont typeface="Wingdings" pitchFamily="2" charset="2"/>
              <a:buChar char="Ø"/>
            </a:pPr>
            <a:r>
              <a:rPr lang="en-CA" sz="1600" dirty="0">
                <a:solidFill>
                  <a:schemeClr val="bg1"/>
                </a:solidFill>
              </a:rPr>
              <a:t>9 April 2021 | </a:t>
            </a:r>
            <a:r>
              <a:rPr lang="en-CA" sz="1600" dirty="0" err="1">
                <a:solidFill>
                  <a:schemeClr val="bg1"/>
                </a:solidFill>
              </a:rPr>
              <a:t>Attensi</a:t>
            </a:r>
            <a:r>
              <a:rPr lang="en-CA" sz="1600" dirty="0">
                <a:solidFill>
                  <a:schemeClr val="bg1"/>
                </a:solidFill>
              </a:rPr>
              <a:t> (Norway) raised $26m for corporate learning &amp; development platform</a:t>
            </a:r>
          </a:p>
          <a:p>
            <a:pPr marL="0" indent="0">
              <a:buNone/>
            </a:pPr>
            <a:endParaRPr lang="en-CA" sz="1800" dirty="0">
              <a:solidFill>
                <a:schemeClr val="bg1"/>
              </a:solidFill>
            </a:endParaRPr>
          </a:p>
          <a:p>
            <a:pPr marL="0" indent="0">
              <a:buNone/>
            </a:pPr>
            <a:endParaRPr lang="en-US" sz="1200" dirty="0">
              <a:solidFill>
                <a:schemeClr val="bg1"/>
              </a:solidFill>
            </a:endParaRPr>
          </a:p>
          <a:p>
            <a:pPr marL="0" lvl="0" indent="0">
              <a:buNone/>
            </a:pPr>
            <a:endParaRPr lang="en-US" sz="1200" dirty="0">
              <a:solidFill>
                <a:schemeClr val="bg1"/>
              </a:solidFill>
            </a:endParaRPr>
          </a:p>
        </p:txBody>
      </p:sp>
    </p:spTree>
    <p:extLst>
      <p:ext uri="{BB962C8B-B14F-4D97-AF65-F5344CB8AC3E}">
        <p14:creationId xmlns:p14="http://schemas.microsoft.com/office/powerpoint/2010/main" val="35738418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0" y="0"/>
            <a:ext cx="9156000" cy="543519"/>
          </a:xfrm>
          <a:prstGeom prst="rect">
            <a:avLst/>
          </a:prstGeom>
        </p:spPr>
        <p:txBody>
          <a:bodyPr spcFirstLastPara="1" wrap="square" lIns="91425" tIns="91425" rIns="91425" bIns="91425" anchor="t" anchorCtr="0">
            <a:noAutofit/>
          </a:bodyPr>
          <a:lstStyle/>
          <a:p>
            <a:pPr lvl="0"/>
            <a:r>
              <a:rPr lang="en" sz="2500" dirty="0"/>
              <a:t>Career Advice #119 | </a:t>
            </a:r>
            <a:r>
              <a:rPr lang="en-US" sz="2500" b="1" dirty="0"/>
              <a:t>Chandni </a:t>
            </a:r>
            <a:r>
              <a:rPr lang="en-US" sz="2500" b="1" dirty="0" err="1"/>
              <a:t>Chudasama</a:t>
            </a:r>
            <a:br>
              <a:rPr lang="en-US" sz="2500" dirty="0"/>
            </a:br>
            <a:r>
              <a:rPr lang="en-US" sz="2500" dirty="0"/>
              <a:t>Update for July 2021 | part 2 of 2</a:t>
            </a:r>
            <a:endParaRPr sz="2500" dirty="0"/>
          </a:p>
        </p:txBody>
      </p:sp>
      <p:sp>
        <p:nvSpPr>
          <p:cNvPr id="11" name="Shape 116"/>
          <p:cNvSpPr txBox="1">
            <a:spLocks/>
          </p:cNvSpPr>
          <p:nvPr/>
        </p:nvSpPr>
        <p:spPr>
          <a:xfrm>
            <a:off x="685755" y="922266"/>
            <a:ext cx="7351841" cy="154006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55600" algn="l" rtl="0">
              <a:lnSpc>
                <a:spcPct val="100000"/>
              </a:lnSpc>
              <a:spcBef>
                <a:spcPts val="60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1pPr>
            <a:lvl2pPr marL="914400" marR="0" lvl="1"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2pPr>
            <a:lvl3pPr marL="1371600" marR="0" lvl="2"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3pPr>
            <a:lvl4pPr marL="1828800" marR="0" lvl="3"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4pPr>
            <a:lvl5pPr marL="2286000" marR="0" lvl="4"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5pPr>
            <a:lvl6pPr marL="2743200" marR="0" lvl="5"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6pPr>
            <a:lvl7pPr marL="3200400" marR="0" lvl="6"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7pPr>
            <a:lvl8pPr marL="3657600" marR="0" lvl="7"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8pPr>
            <a:lvl9pPr marL="4114800" marR="0" lvl="8"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9pPr>
          </a:lstStyle>
          <a:p>
            <a:pPr marL="0" indent="0">
              <a:buFont typeface="Sniglet"/>
              <a:buNone/>
            </a:pPr>
            <a:r>
              <a:rPr lang="en-US" sz="2200" u="sng" dirty="0">
                <a:solidFill>
                  <a:srgbClr val="FF0000"/>
                </a:solidFill>
              </a:rPr>
              <a:t>JULY 2021 | Potential ”Addendum”</a:t>
            </a:r>
            <a:endParaRPr lang="en-US" sz="2200" dirty="0">
              <a:solidFill>
                <a:schemeClr val="bg1"/>
              </a:solidFill>
            </a:endParaRPr>
          </a:p>
          <a:p>
            <a:pPr marL="0" indent="0">
              <a:buNone/>
            </a:pPr>
            <a:endParaRPr lang="en-CA" sz="1800" dirty="0">
              <a:solidFill>
                <a:schemeClr val="bg1"/>
              </a:solidFill>
            </a:endParaRPr>
          </a:p>
          <a:p>
            <a:pPr marL="0" indent="0">
              <a:buNone/>
            </a:pPr>
            <a:r>
              <a:rPr lang="en-CA" sz="1700" dirty="0"/>
              <a:t>Education SaaS – recent funding examples:</a:t>
            </a:r>
          </a:p>
          <a:p>
            <a:pPr marL="285750" indent="-285750">
              <a:buFont typeface="Wingdings" pitchFamily="2" charset="2"/>
              <a:buChar char="Ø"/>
            </a:pPr>
            <a:r>
              <a:rPr lang="en-CA" sz="1600" dirty="0"/>
              <a:t>23 June 2021 | </a:t>
            </a:r>
            <a:r>
              <a:rPr lang="en-CA" sz="1600" dirty="0" err="1"/>
              <a:t>GoStudent</a:t>
            </a:r>
            <a:r>
              <a:rPr lang="en-CA" sz="1600" dirty="0"/>
              <a:t> (Austria) raised </a:t>
            </a:r>
            <a:r>
              <a:rPr lang="en-US" sz="1600" dirty="0"/>
              <a:t>€205m</a:t>
            </a:r>
            <a:r>
              <a:rPr lang="en-CA" sz="1600" dirty="0"/>
              <a:t> for EdTech platform</a:t>
            </a:r>
          </a:p>
          <a:p>
            <a:pPr marL="285750" indent="-285750">
              <a:buFont typeface="Wingdings" pitchFamily="2" charset="2"/>
              <a:buChar char="Ø"/>
            </a:pPr>
            <a:r>
              <a:rPr lang="en-CA" sz="1600" dirty="0"/>
              <a:t>16 June 2021 | </a:t>
            </a:r>
            <a:r>
              <a:rPr lang="en-CA" sz="1600" dirty="0" err="1"/>
              <a:t>ApplyBoard</a:t>
            </a:r>
            <a:r>
              <a:rPr lang="en-CA" sz="1600" dirty="0"/>
              <a:t> (Kitchener) raised C$375m for online platform to access education by simplifying study abroad search, application, and acceptance </a:t>
            </a:r>
            <a:r>
              <a:rPr lang="en-CA" sz="1600" dirty="0" err="1"/>
              <a:t>proces</a:t>
            </a:r>
            <a:endParaRPr lang="en-CA" sz="1600" dirty="0"/>
          </a:p>
          <a:p>
            <a:pPr marL="285750" indent="-285750">
              <a:buFont typeface="Wingdings" pitchFamily="2" charset="2"/>
              <a:buChar char="Ø"/>
            </a:pPr>
            <a:r>
              <a:rPr lang="en-CA" sz="1600" dirty="0"/>
              <a:t>8 June 2021 | </a:t>
            </a:r>
            <a:r>
              <a:rPr lang="en-CA" sz="1600" dirty="0" err="1"/>
              <a:t>Iconoclass</a:t>
            </a:r>
            <a:r>
              <a:rPr lang="en-CA" sz="1600" dirty="0"/>
              <a:t> (France) raised £2.5m to provide business development training to students plus guaranteed employment</a:t>
            </a:r>
          </a:p>
          <a:p>
            <a:pPr marL="0" indent="0">
              <a:buNone/>
            </a:pPr>
            <a:endParaRPr lang="en-CA" sz="1700" dirty="0"/>
          </a:p>
          <a:p>
            <a:pPr marL="0" indent="0">
              <a:buNone/>
            </a:pPr>
            <a:r>
              <a:rPr lang="en-CA" sz="1700" dirty="0"/>
              <a:t>a16z Podcast “Online Learning and the EdTech Debate” (episode 588 from 17 August 2020)</a:t>
            </a:r>
          </a:p>
          <a:p>
            <a:pPr marL="0" indent="0">
              <a:buNone/>
            </a:pPr>
            <a:endParaRPr lang="en-CA" sz="1700" dirty="0"/>
          </a:p>
          <a:p>
            <a:pPr marL="0" indent="0">
              <a:buNone/>
            </a:pPr>
            <a:endParaRPr lang="en-CA" sz="1800" dirty="0">
              <a:solidFill>
                <a:schemeClr val="bg1"/>
              </a:solidFill>
            </a:endParaRPr>
          </a:p>
          <a:p>
            <a:pPr marL="0" indent="0">
              <a:buNone/>
            </a:pPr>
            <a:endParaRPr lang="en-CA" sz="1800" dirty="0">
              <a:solidFill>
                <a:schemeClr val="bg1"/>
              </a:solidFill>
            </a:endParaRPr>
          </a:p>
          <a:p>
            <a:pPr marL="0" indent="0">
              <a:buNone/>
            </a:pPr>
            <a:endParaRPr lang="en-US" sz="1200" dirty="0">
              <a:solidFill>
                <a:schemeClr val="bg1"/>
              </a:solidFill>
            </a:endParaRPr>
          </a:p>
          <a:p>
            <a:pPr marL="0" lvl="0" indent="0">
              <a:buNone/>
            </a:pPr>
            <a:endParaRPr lang="en-US" sz="1200" dirty="0">
              <a:solidFill>
                <a:schemeClr val="bg1"/>
              </a:solidFill>
            </a:endParaRPr>
          </a:p>
        </p:txBody>
      </p:sp>
    </p:spTree>
    <p:extLst>
      <p:ext uri="{BB962C8B-B14F-4D97-AF65-F5344CB8AC3E}">
        <p14:creationId xmlns:p14="http://schemas.microsoft.com/office/powerpoint/2010/main" val="480570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12000" y="0"/>
            <a:ext cx="9156000" cy="554946"/>
          </a:xfrm>
          <a:prstGeom prst="rect">
            <a:avLst/>
          </a:prstGeom>
        </p:spPr>
        <p:txBody>
          <a:bodyPr spcFirstLastPara="1" wrap="square" lIns="91425" tIns="91425" rIns="91425" bIns="91425" anchor="t" anchorCtr="0">
            <a:noAutofit/>
          </a:bodyPr>
          <a:lstStyle/>
          <a:p>
            <a:pPr lvl="0"/>
            <a:r>
              <a:rPr lang="en" dirty="0"/>
              <a:t>Career Advice #111 | </a:t>
            </a:r>
            <a:r>
              <a:rPr lang="en-CA" sz="2800" dirty="0"/>
              <a:t>Ashley Holmes</a:t>
            </a:r>
            <a:br>
              <a:rPr lang="en-CA" sz="2800" dirty="0"/>
            </a:br>
            <a:r>
              <a:rPr lang="en-CA" sz="2800" dirty="0"/>
              <a:t>Healthcare (Boston)</a:t>
            </a:r>
            <a:br>
              <a:rPr lang="en-CA" dirty="0"/>
            </a:br>
            <a:r>
              <a:rPr lang="en-CA" dirty="0"/>
              <a:t>Submission Date | 6 May 2019</a:t>
            </a:r>
            <a:endParaRPr dirty="0"/>
          </a:p>
        </p:txBody>
      </p:sp>
      <p:sp>
        <p:nvSpPr>
          <p:cNvPr id="83" name="Shape 83"/>
          <p:cNvSpPr txBox="1">
            <a:spLocks noGrp="1"/>
          </p:cNvSpPr>
          <p:nvPr>
            <p:ph type="body" idx="1"/>
          </p:nvPr>
        </p:nvSpPr>
        <p:spPr>
          <a:xfrm>
            <a:off x="193664" y="475048"/>
            <a:ext cx="8565767" cy="4109282"/>
          </a:xfrm>
          <a:prstGeom prst="rect">
            <a:avLst/>
          </a:prstGeom>
        </p:spPr>
        <p:txBody>
          <a:bodyPr spcFirstLastPara="1" wrap="square" lIns="91425" tIns="91425" rIns="91425" bIns="91425" anchor="t" anchorCtr="0">
            <a:noAutofit/>
          </a:bodyPr>
          <a:lstStyle/>
          <a:p>
            <a:pPr marL="558800" lvl="1" indent="0">
              <a:buClr>
                <a:srgbClr val="09AEE9"/>
              </a:buClr>
              <a:buNone/>
            </a:pPr>
            <a:endParaRPr dirty="0"/>
          </a:p>
          <a:p>
            <a:pPr marL="342900" indent="-342900">
              <a:buFont typeface="Wingdings" pitchFamily="2" charset="2"/>
              <a:buChar char="v"/>
            </a:pPr>
            <a:endParaRPr lang="en-CA" dirty="0"/>
          </a:p>
          <a:p>
            <a:pPr marL="0" indent="0">
              <a:buNone/>
            </a:pPr>
            <a:endParaRPr lang="en-CA" sz="2500" dirty="0"/>
          </a:p>
          <a:p>
            <a:pPr marL="0" indent="0">
              <a:buNone/>
            </a:pPr>
            <a:r>
              <a:rPr lang="en-CA" sz="2300" dirty="0"/>
              <a:t>Self-post (via common contact)</a:t>
            </a:r>
          </a:p>
          <a:p>
            <a:pPr marL="0" indent="0">
              <a:buNone/>
            </a:pPr>
            <a:endParaRPr lang="en-CA" dirty="0"/>
          </a:p>
          <a:p>
            <a:pPr marL="457200" lvl="1" indent="0">
              <a:buNone/>
            </a:pPr>
            <a:r>
              <a:rPr lang="en-US" sz="1500" dirty="0"/>
              <a:t>I'm very sad to announce that after a year (and 2 weeks) at athenahealth, I have been laid off as part of the company's restructuring (due to its recent acquisition by Veritas Capital and merger with Virence Health). The </a:t>
            </a:r>
            <a:r>
              <a:rPr lang="en-US" sz="1500" dirty="0" err="1"/>
              <a:t>athenaResearch</a:t>
            </a:r>
            <a:r>
              <a:rPr lang="en-US" sz="1500" dirty="0"/>
              <a:t> team was dissolved after 6 years. My time at </a:t>
            </a:r>
            <a:r>
              <a:rPr lang="en-US" sz="1500" dirty="0" err="1"/>
              <a:t>athena</a:t>
            </a:r>
            <a:r>
              <a:rPr lang="en-US" sz="1500" dirty="0"/>
              <a:t> was the best I could possibly ask for, with an amazing team, boss, and coworkers turned friends, and I will miss it. That being said, I am looking for new opportunities in the </a:t>
            </a:r>
            <a:r>
              <a:rPr lang="en-US" sz="1500" dirty="0">
                <a:hlinkClick r:id="rId3">
                  <a:extLst>
                    <a:ext uri="{A12FA001-AC4F-418D-AE19-62706E023703}">
                      <ahyp:hlinkClr xmlns:ahyp="http://schemas.microsoft.com/office/drawing/2018/hyperlinkcolor" val="tx"/>
                    </a:ext>
                  </a:extLst>
                </a:hlinkClick>
              </a:rPr>
              <a:t>#datascience</a:t>
            </a:r>
            <a:r>
              <a:rPr lang="en-US" sz="1500" dirty="0"/>
              <a:t> and </a:t>
            </a:r>
            <a:r>
              <a:rPr lang="en-US" sz="1500" dirty="0">
                <a:hlinkClick r:id="rId4">
                  <a:extLst>
                    <a:ext uri="{A12FA001-AC4F-418D-AE19-62706E023703}">
                      <ahyp:hlinkClr xmlns:ahyp="http://schemas.microsoft.com/office/drawing/2018/hyperlinkcolor" val="tx"/>
                    </a:ext>
                  </a:extLst>
                </a:hlinkClick>
              </a:rPr>
              <a:t>#research</a:t>
            </a:r>
            <a:r>
              <a:rPr lang="en-US" sz="1500" dirty="0"/>
              <a:t> world, continuing to focus on the </a:t>
            </a:r>
            <a:r>
              <a:rPr lang="en-US" sz="1500" dirty="0">
                <a:hlinkClick r:id="rId5">
                  <a:extLst>
                    <a:ext uri="{A12FA001-AC4F-418D-AE19-62706E023703}">
                      <ahyp:hlinkClr xmlns:ahyp="http://schemas.microsoft.com/office/drawing/2018/hyperlinkcolor" val="tx"/>
                    </a:ext>
                  </a:extLst>
                </a:hlinkClick>
              </a:rPr>
              <a:t>#healthcare</a:t>
            </a:r>
            <a:r>
              <a:rPr lang="en-US" sz="1500" dirty="0"/>
              <a:t> industry. If you're interested in seeing examples of my past work completed during my master's degree, PhD, and time at athenahealth, visit my website at </a:t>
            </a:r>
            <a:r>
              <a:rPr lang="en-US" sz="1500" dirty="0">
                <a:hlinkClick r:id="rId6">
                  <a:extLst>
                    <a:ext uri="{A12FA001-AC4F-418D-AE19-62706E023703}">
                      <ahyp:hlinkClr xmlns:ahyp="http://schemas.microsoft.com/office/drawing/2018/hyperlinkcolor" val="tx"/>
                    </a:ext>
                  </a:extLst>
                </a:hlinkClick>
              </a:rPr>
              <a:t>www.ashleyaholmes.com</a:t>
            </a:r>
            <a:r>
              <a:rPr lang="en-US" sz="1500" dirty="0"/>
              <a:t> to learn more</a:t>
            </a:r>
            <a:endParaRPr lang="en-CA" sz="1500" dirty="0"/>
          </a:p>
          <a:p>
            <a:pPr marL="457200" lvl="1" indent="0">
              <a:buNone/>
            </a:pPr>
            <a:r>
              <a:rPr lang="en-CA" sz="2400" dirty="0"/>
              <a:t> </a:t>
            </a:r>
            <a:endParaRPr lang="en-CA" sz="2300" dirty="0"/>
          </a:p>
          <a:p>
            <a:pPr marL="342900" indent="-342900">
              <a:buFont typeface="Wingdings" pitchFamily="2" charset="2"/>
              <a:buChar char="v"/>
            </a:pPr>
            <a:endParaRPr lang="en-CA" dirty="0"/>
          </a:p>
          <a:p>
            <a:pPr marL="0" indent="0">
              <a:buNone/>
            </a:pPr>
            <a:endParaRPr lang="en-CA" dirty="0"/>
          </a:p>
          <a:p>
            <a:pPr marL="342900" indent="-342900">
              <a:buFont typeface="Wingdings" pitchFamily="2" charset="2"/>
              <a:buChar char="v"/>
            </a:pPr>
            <a:endParaRPr lang="en-CA" dirty="0"/>
          </a:p>
          <a:p>
            <a:pPr marL="0" lvl="0" indent="0" rtl="0">
              <a:spcBef>
                <a:spcPts val="600"/>
              </a:spcBef>
              <a:spcAft>
                <a:spcPts val="0"/>
              </a:spcAft>
              <a:buNone/>
            </a:pPr>
            <a:endParaRPr sz="1800" dirty="0"/>
          </a:p>
        </p:txBody>
      </p:sp>
    </p:spTree>
    <p:extLst>
      <p:ext uri="{BB962C8B-B14F-4D97-AF65-F5344CB8AC3E}">
        <p14:creationId xmlns:p14="http://schemas.microsoft.com/office/powerpoint/2010/main" val="985806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12000" y="0"/>
            <a:ext cx="9156000" cy="554946"/>
          </a:xfrm>
          <a:prstGeom prst="rect">
            <a:avLst/>
          </a:prstGeom>
        </p:spPr>
        <p:txBody>
          <a:bodyPr spcFirstLastPara="1" wrap="square" lIns="91425" tIns="91425" rIns="91425" bIns="91425" anchor="t" anchorCtr="0">
            <a:noAutofit/>
          </a:bodyPr>
          <a:lstStyle/>
          <a:p>
            <a:pPr lvl="0"/>
            <a:r>
              <a:rPr lang="en" dirty="0"/>
              <a:t>Career Advice #111 | </a:t>
            </a:r>
            <a:r>
              <a:rPr lang="en-CA" sz="2800" dirty="0"/>
              <a:t>Ashley H</a:t>
            </a:r>
            <a:r>
              <a:rPr lang="en-CA" sz="2400" dirty="0"/>
              <a:t>olmes</a:t>
            </a:r>
            <a:br>
              <a:rPr lang="en-CA" sz="2400" dirty="0"/>
            </a:br>
            <a:r>
              <a:rPr lang="en-CA" sz="2400" dirty="0"/>
              <a:t>Healthcare</a:t>
            </a:r>
            <a:br>
              <a:rPr lang="en-CA" dirty="0"/>
            </a:br>
            <a:r>
              <a:rPr lang="en-CA" dirty="0"/>
              <a:t>LinkedIn Profile Summary | July 2021</a:t>
            </a:r>
            <a:endParaRPr dirty="0"/>
          </a:p>
        </p:txBody>
      </p:sp>
      <p:sp>
        <p:nvSpPr>
          <p:cNvPr id="83" name="Shape 83"/>
          <p:cNvSpPr txBox="1">
            <a:spLocks noGrp="1"/>
          </p:cNvSpPr>
          <p:nvPr>
            <p:ph type="body" idx="1"/>
          </p:nvPr>
        </p:nvSpPr>
        <p:spPr>
          <a:xfrm>
            <a:off x="193664" y="604701"/>
            <a:ext cx="8565767" cy="4109282"/>
          </a:xfrm>
          <a:prstGeom prst="rect">
            <a:avLst/>
          </a:prstGeom>
        </p:spPr>
        <p:txBody>
          <a:bodyPr spcFirstLastPara="1" wrap="square" lIns="91425" tIns="91425" rIns="91425" bIns="91425" anchor="t" anchorCtr="0">
            <a:noAutofit/>
          </a:bodyPr>
          <a:lstStyle/>
          <a:p>
            <a:pPr marL="558800" lvl="1" indent="0">
              <a:buClr>
                <a:srgbClr val="09AEE9"/>
              </a:buClr>
              <a:buNone/>
            </a:pPr>
            <a:endParaRPr dirty="0"/>
          </a:p>
          <a:p>
            <a:pPr marL="342900" indent="-342900">
              <a:buFont typeface="Wingdings" pitchFamily="2" charset="2"/>
              <a:buChar char="v"/>
            </a:pPr>
            <a:endParaRPr lang="en-CA" dirty="0"/>
          </a:p>
          <a:p>
            <a:pPr marL="0" indent="0">
              <a:buNone/>
            </a:pPr>
            <a:r>
              <a:rPr lang="en-CA" sz="1600" b="1" i="1" dirty="0"/>
              <a:t>Work Experience</a:t>
            </a:r>
          </a:p>
          <a:p>
            <a:pPr marL="342900" indent="-342900">
              <a:buFont typeface="Wingdings" pitchFamily="2" charset="2"/>
              <a:buChar char="v"/>
            </a:pPr>
            <a:r>
              <a:rPr lang="en-CA" sz="1600" dirty="0"/>
              <a:t>Data scientist, </a:t>
            </a:r>
            <a:r>
              <a:rPr lang="en-CA" sz="1600" dirty="0" err="1"/>
              <a:t>nQ</a:t>
            </a:r>
            <a:r>
              <a:rPr lang="en-CA" sz="1600" dirty="0"/>
              <a:t> Medical (June 2019 to present)</a:t>
            </a:r>
          </a:p>
          <a:p>
            <a:pPr marL="342900" indent="-342900">
              <a:buFont typeface="Wingdings" pitchFamily="2" charset="2"/>
              <a:buChar char="v"/>
            </a:pPr>
            <a:r>
              <a:rPr lang="en-CA" sz="1600" dirty="0"/>
              <a:t>Research &amp; teaching roles, various entities (2013 to April 2019)</a:t>
            </a:r>
          </a:p>
          <a:p>
            <a:pPr marL="0" indent="0">
              <a:buNone/>
            </a:pPr>
            <a:endParaRPr lang="en-CA" sz="1600" dirty="0"/>
          </a:p>
          <a:p>
            <a:pPr marL="0" indent="0">
              <a:buNone/>
            </a:pPr>
            <a:r>
              <a:rPr lang="en-CA" sz="1600" b="1" i="1" dirty="0"/>
              <a:t>Education</a:t>
            </a:r>
          </a:p>
          <a:p>
            <a:pPr marL="342900" indent="-342900">
              <a:buFont typeface="Wingdings" pitchFamily="2" charset="2"/>
              <a:buChar char="v"/>
            </a:pPr>
            <a:r>
              <a:rPr lang="en-CA" sz="1600" dirty="0"/>
              <a:t>Master of Science, Health systems (2016)</a:t>
            </a:r>
          </a:p>
          <a:p>
            <a:pPr marL="342900" indent="-342900">
              <a:buFont typeface="Wingdings" pitchFamily="2" charset="2"/>
              <a:buChar char="v"/>
            </a:pPr>
            <a:r>
              <a:rPr lang="en-CA" sz="1600" dirty="0"/>
              <a:t>Bachelor degree, Mathematics and Adolescent, (2014)</a:t>
            </a:r>
          </a:p>
          <a:p>
            <a:pPr marL="342900" indent="-342900">
              <a:buFont typeface="Wingdings" pitchFamily="2" charset="2"/>
              <a:buChar char="v"/>
            </a:pPr>
            <a:r>
              <a:rPr lang="en-CA" sz="1600" dirty="0"/>
              <a:t>Spanish language training (1 year in Chile, 2012)</a:t>
            </a:r>
          </a:p>
          <a:p>
            <a:pPr marL="0" indent="0">
              <a:buNone/>
            </a:pPr>
            <a:endParaRPr lang="en-CA" dirty="0"/>
          </a:p>
          <a:p>
            <a:pPr marL="0" indent="0">
              <a:buNone/>
            </a:pPr>
            <a:r>
              <a:rPr lang="en-CA" dirty="0"/>
              <a:t>NOTE: Ashley’s website is really impressive and very professional</a:t>
            </a:r>
          </a:p>
          <a:p>
            <a:pPr marL="0" lvl="0" indent="0" rtl="0">
              <a:spcBef>
                <a:spcPts val="600"/>
              </a:spcBef>
              <a:spcAft>
                <a:spcPts val="0"/>
              </a:spcAft>
              <a:buNone/>
            </a:pPr>
            <a:endParaRPr sz="1800" dirty="0"/>
          </a:p>
        </p:txBody>
      </p:sp>
    </p:spTree>
    <p:extLst>
      <p:ext uri="{BB962C8B-B14F-4D97-AF65-F5344CB8AC3E}">
        <p14:creationId xmlns:p14="http://schemas.microsoft.com/office/powerpoint/2010/main" val="1492270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12000" y="0"/>
            <a:ext cx="9156000" cy="554946"/>
          </a:xfrm>
          <a:prstGeom prst="rect">
            <a:avLst/>
          </a:prstGeom>
        </p:spPr>
        <p:txBody>
          <a:bodyPr spcFirstLastPara="1" wrap="square" lIns="91425" tIns="91425" rIns="91425" bIns="91425" anchor="t" anchorCtr="0">
            <a:noAutofit/>
          </a:bodyPr>
          <a:lstStyle/>
          <a:p>
            <a:pPr lvl="0"/>
            <a:r>
              <a:rPr lang="en" dirty="0"/>
              <a:t>Career Advice #111 | </a:t>
            </a:r>
            <a:r>
              <a:rPr lang="en-CA" sz="2800" dirty="0"/>
              <a:t>Ashley Holmes</a:t>
            </a:r>
            <a:br>
              <a:rPr lang="en" dirty="0"/>
            </a:br>
            <a:r>
              <a:rPr lang="en-CA" dirty="0"/>
              <a:t>Allen Wazny Response</a:t>
            </a:r>
            <a:br>
              <a:rPr lang="en-CA" dirty="0"/>
            </a:br>
            <a:r>
              <a:rPr lang="en-CA" dirty="0"/>
              <a:t>6 May 2019</a:t>
            </a:r>
            <a:endParaRPr dirty="0"/>
          </a:p>
        </p:txBody>
      </p:sp>
      <p:sp>
        <p:nvSpPr>
          <p:cNvPr id="83" name="Shape 83"/>
          <p:cNvSpPr txBox="1">
            <a:spLocks noGrp="1"/>
          </p:cNvSpPr>
          <p:nvPr>
            <p:ph type="body" idx="1"/>
          </p:nvPr>
        </p:nvSpPr>
        <p:spPr>
          <a:xfrm>
            <a:off x="193664" y="554946"/>
            <a:ext cx="8565767" cy="4109282"/>
          </a:xfrm>
          <a:prstGeom prst="rect">
            <a:avLst/>
          </a:prstGeom>
        </p:spPr>
        <p:txBody>
          <a:bodyPr spcFirstLastPara="1" wrap="square" lIns="91425" tIns="91425" rIns="91425" bIns="91425" anchor="t" anchorCtr="0">
            <a:noAutofit/>
          </a:bodyPr>
          <a:lstStyle/>
          <a:p>
            <a:pPr marL="558800" lvl="1" indent="0">
              <a:buClr>
                <a:srgbClr val="09AEE9"/>
              </a:buClr>
              <a:buNone/>
            </a:pPr>
            <a:endParaRPr dirty="0"/>
          </a:p>
          <a:p>
            <a:pPr marL="342900" indent="-342900">
              <a:buFont typeface="Wingdings" pitchFamily="2" charset="2"/>
              <a:buChar char="v"/>
            </a:pPr>
            <a:endParaRPr lang="en-CA" dirty="0"/>
          </a:p>
          <a:p>
            <a:pPr marL="0" indent="0">
              <a:buNone/>
            </a:pPr>
            <a:r>
              <a:rPr lang="en-CA" sz="2300" dirty="0"/>
              <a:t>Summary | 1 of 4</a:t>
            </a:r>
          </a:p>
          <a:p>
            <a:pPr marL="342900" indent="-342900">
              <a:buFont typeface="Wingdings" pitchFamily="2" charset="2"/>
              <a:buChar char="v"/>
            </a:pPr>
            <a:endParaRPr lang="en-US" sz="1800" dirty="0"/>
          </a:p>
          <a:p>
            <a:pPr marL="342900" indent="-342900">
              <a:buFont typeface="Wingdings" pitchFamily="2" charset="2"/>
              <a:buChar char="v"/>
            </a:pPr>
            <a:r>
              <a:rPr lang="en-CA" sz="1700" dirty="0"/>
              <a:t>Gary </a:t>
            </a:r>
            <a:r>
              <a:rPr lang="en-CA" sz="1700" dirty="0" err="1"/>
              <a:t>Vaynerchuk</a:t>
            </a:r>
            <a:r>
              <a:rPr lang="en-CA" sz="1700" dirty="0"/>
              <a:t> – empathy comment “…when you listen to Gary for a while, you will understand why I am responding…”</a:t>
            </a:r>
          </a:p>
          <a:p>
            <a:pPr marL="342900" indent="-342900">
              <a:buFont typeface="Wingdings" pitchFamily="2" charset="2"/>
              <a:buChar char="v"/>
            </a:pPr>
            <a:endParaRPr lang="en-CA" sz="1700" dirty="0"/>
          </a:p>
          <a:p>
            <a:pPr marL="342900" indent="-342900">
              <a:buFont typeface="Wingdings" pitchFamily="2" charset="2"/>
              <a:buChar char="v"/>
            </a:pPr>
            <a:r>
              <a:rPr lang="en-CA" sz="1700" dirty="0"/>
              <a:t>Ted Danson “Advancements” series (2018 – present); 29 episodes; focus on Agriculture, Business, Health &amp; Medicine, MFG, Science &amp; Tech, Sustainability</a:t>
            </a:r>
          </a:p>
          <a:p>
            <a:pPr marL="342900" indent="-342900">
              <a:buFont typeface="Wingdings" pitchFamily="2" charset="2"/>
              <a:buChar char="v"/>
            </a:pPr>
            <a:endParaRPr lang="en-CA" sz="1700" dirty="0"/>
          </a:p>
          <a:p>
            <a:pPr marL="342900" indent="-342900">
              <a:buFont typeface="Wingdings" pitchFamily="2" charset="2"/>
              <a:buChar char="v"/>
            </a:pPr>
            <a:r>
              <a:rPr lang="en-CA" sz="1700" dirty="0"/>
              <a:t>Recruiting and Job Search links: Enzyme Health (clinical tele-health jobs); </a:t>
            </a:r>
            <a:r>
              <a:rPr lang="en-CA" sz="1700" dirty="0" err="1"/>
              <a:t>Landit</a:t>
            </a:r>
            <a:r>
              <a:rPr lang="en-CA" sz="1700" dirty="0"/>
              <a:t> and </a:t>
            </a:r>
            <a:r>
              <a:rPr lang="en-CA" sz="1700" dirty="0" err="1"/>
              <a:t>Fairygodboss</a:t>
            </a:r>
            <a:r>
              <a:rPr lang="en-CA" sz="1700" dirty="0"/>
              <a:t> (women focus); Career Arc, </a:t>
            </a:r>
            <a:r>
              <a:rPr lang="en-CA" sz="1700" dirty="0" err="1"/>
              <a:t>ConveyIQ</a:t>
            </a:r>
            <a:r>
              <a:rPr lang="en-CA" sz="1700" dirty="0"/>
              <a:t>, </a:t>
            </a:r>
            <a:r>
              <a:rPr lang="en-CA" sz="1700" dirty="0" err="1"/>
              <a:t>Zippia</a:t>
            </a:r>
            <a:r>
              <a:rPr lang="en-CA" sz="1700" dirty="0"/>
              <a:t>, </a:t>
            </a:r>
            <a:r>
              <a:rPr lang="en-CA" sz="1700" dirty="0" err="1"/>
              <a:t>Avra</a:t>
            </a:r>
            <a:r>
              <a:rPr lang="en-CA" sz="1700" dirty="0"/>
              <a:t>, </a:t>
            </a:r>
            <a:r>
              <a:rPr lang="en-CA" sz="1700" dirty="0" err="1"/>
              <a:t>Jyve</a:t>
            </a:r>
            <a:endParaRPr lang="en-CA" sz="1700" dirty="0"/>
          </a:p>
          <a:p>
            <a:pPr marL="0" indent="0">
              <a:buNone/>
            </a:pPr>
            <a:endParaRPr lang="en-CA" sz="1800" dirty="0"/>
          </a:p>
        </p:txBody>
      </p:sp>
    </p:spTree>
    <p:extLst>
      <p:ext uri="{BB962C8B-B14F-4D97-AF65-F5344CB8AC3E}">
        <p14:creationId xmlns:p14="http://schemas.microsoft.com/office/powerpoint/2010/main" val="1786110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12000" y="0"/>
            <a:ext cx="9156000" cy="554946"/>
          </a:xfrm>
          <a:prstGeom prst="rect">
            <a:avLst/>
          </a:prstGeom>
        </p:spPr>
        <p:txBody>
          <a:bodyPr spcFirstLastPara="1" wrap="square" lIns="91425" tIns="91425" rIns="91425" bIns="91425" anchor="t" anchorCtr="0">
            <a:noAutofit/>
          </a:bodyPr>
          <a:lstStyle/>
          <a:p>
            <a:pPr lvl="0"/>
            <a:r>
              <a:rPr lang="en" dirty="0"/>
              <a:t>Career Advice #111 | </a:t>
            </a:r>
            <a:r>
              <a:rPr lang="en-CA" sz="2800" dirty="0"/>
              <a:t>Ashley Holmes </a:t>
            </a:r>
            <a:br>
              <a:rPr lang="en-CA" sz="2800" dirty="0"/>
            </a:br>
            <a:r>
              <a:rPr lang="en-CA" dirty="0"/>
              <a:t>Allen Wazny Response</a:t>
            </a:r>
            <a:br>
              <a:rPr lang="en-CA" dirty="0"/>
            </a:br>
            <a:r>
              <a:rPr lang="en-CA" sz="2200" dirty="0"/>
              <a:t>6 May 2019</a:t>
            </a:r>
            <a:endParaRPr sz="2200" dirty="0"/>
          </a:p>
        </p:txBody>
      </p:sp>
      <p:sp>
        <p:nvSpPr>
          <p:cNvPr id="83" name="Shape 83"/>
          <p:cNvSpPr txBox="1">
            <a:spLocks noGrp="1"/>
          </p:cNvSpPr>
          <p:nvPr>
            <p:ph type="body" idx="1"/>
          </p:nvPr>
        </p:nvSpPr>
        <p:spPr>
          <a:xfrm>
            <a:off x="181941" y="517109"/>
            <a:ext cx="8565767" cy="4109282"/>
          </a:xfrm>
          <a:prstGeom prst="rect">
            <a:avLst/>
          </a:prstGeom>
        </p:spPr>
        <p:txBody>
          <a:bodyPr spcFirstLastPara="1" wrap="square" lIns="91425" tIns="91425" rIns="91425" bIns="91425" anchor="t" anchorCtr="0">
            <a:noAutofit/>
          </a:bodyPr>
          <a:lstStyle/>
          <a:p>
            <a:pPr marL="558800" lvl="1" indent="0">
              <a:buClr>
                <a:srgbClr val="09AEE9"/>
              </a:buClr>
              <a:buNone/>
            </a:pPr>
            <a:endParaRPr dirty="0"/>
          </a:p>
          <a:p>
            <a:pPr marL="342900" indent="-342900">
              <a:buFont typeface="Wingdings" pitchFamily="2" charset="2"/>
              <a:buChar char="v"/>
            </a:pPr>
            <a:endParaRPr lang="en-CA" dirty="0"/>
          </a:p>
          <a:p>
            <a:pPr marL="0" indent="0">
              <a:buNone/>
            </a:pPr>
            <a:r>
              <a:rPr lang="en-CA" sz="2300" dirty="0"/>
              <a:t>Summary | continued (2 of 4)</a:t>
            </a:r>
          </a:p>
          <a:p>
            <a:pPr marL="0" indent="0">
              <a:buNone/>
            </a:pPr>
            <a:endParaRPr lang="en-US" sz="1700" dirty="0"/>
          </a:p>
          <a:p>
            <a:pPr marL="342900" indent="-342900">
              <a:buFont typeface="Wingdings" pitchFamily="2" charset="2"/>
              <a:buChar char="v"/>
            </a:pPr>
            <a:r>
              <a:rPr lang="en-CA" sz="1600" dirty="0" err="1"/>
              <a:t>Jyve</a:t>
            </a:r>
            <a:r>
              <a:rPr lang="en-CA" sz="1600" dirty="0"/>
              <a:t> – focus on short term roles; suggested she scrolls job boards for clinics and hospitals in Boston area</a:t>
            </a:r>
          </a:p>
          <a:p>
            <a:pPr marL="342900" indent="-342900">
              <a:buFont typeface="Wingdings" pitchFamily="2" charset="2"/>
              <a:buChar char="v"/>
            </a:pPr>
            <a:endParaRPr lang="en-CA" sz="1600" dirty="0"/>
          </a:p>
          <a:p>
            <a:pPr marL="342900" indent="-342900">
              <a:buFont typeface="Wingdings" pitchFamily="2" charset="2"/>
              <a:buChar char="v"/>
            </a:pPr>
            <a:r>
              <a:rPr lang="en-CA" sz="1600" dirty="0"/>
              <a:t>Notable SaaS and Boston clinics – if she learns of clinics that manually enter patient data, perhaps volunteer to assist with install [NOTE: Notable uses AI to pre-fill patient data, accounting and invoicing for insurance providers]</a:t>
            </a:r>
          </a:p>
          <a:p>
            <a:pPr marL="342900" indent="-342900">
              <a:buFont typeface="Wingdings" pitchFamily="2" charset="2"/>
              <a:buChar char="v"/>
            </a:pPr>
            <a:endParaRPr lang="en-CA" sz="1600" dirty="0"/>
          </a:p>
          <a:p>
            <a:pPr marL="342900" indent="-342900">
              <a:buFont typeface="Wingdings" pitchFamily="2" charset="2"/>
              <a:buChar char="v"/>
            </a:pPr>
            <a:r>
              <a:rPr lang="en-CA" sz="1600" dirty="0"/>
              <a:t>Clinic chain – imagine if management hires her to oversee SaaS installation over its 17 clinics in the Northeast US?</a:t>
            </a:r>
          </a:p>
          <a:p>
            <a:pPr marL="457200" lvl="1" indent="0">
              <a:buNone/>
            </a:pPr>
            <a:endParaRPr lang="en-US" sz="1800" dirty="0"/>
          </a:p>
          <a:p>
            <a:pPr marL="457200" lvl="1" indent="0">
              <a:buNone/>
            </a:pPr>
            <a:endParaRPr lang="en-US" sz="1800" dirty="0"/>
          </a:p>
          <a:p>
            <a:pPr marL="342900" indent="-342900">
              <a:buFont typeface="Wingdings" pitchFamily="2" charset="2"/>
              <a:buChar char="v"/>
            </a:pPr>
            <a:endParaRPr lang="en-US" sz="1800" dirty="0"/>
          </a:p>
          <a:p>
            <a:pPr marL="342900" indent="-342900">
              <a:buFont typeface="Wingdings" pitchFamily="2" charset="2"/>
              <a:buChar char="v"/>
            </a:pPr>
            <a:endParaRPr lang="en-CA" sz="1800" dirty="0"/>
          </a:p>
          <a:p>
            <a:pPr marL="0" indent="0">
              <a:buNone/>
            </a:pPr>
            <a:endParaRPr lang="en-CA" sz="1800" dirty="0"/>
          </a:p>
          <a:p>
            <a:pPr marL="342900" indent="-342900">
              <a:buFont typeface="Wingdings" pitchFamily="2" charset="2"/>
              <a:buChar char="v"/>
            </a:pPr>
            <a:endParaRPr lang="en-CA" dirty="0"/>
          </a:p>
          <a:p>
            <a:pPr marL="0" lvl="0" indent="0" rtl="0">
              <a:spcBef>
                <a:spcPts val="600"/>
              </a:spcBef>
              <a:spcAft>
                <a:spcPts val="0"/>
              </a:spcAft>
              <a:buNone/>
            </a:pPr>
            <a:endParaRPr sz="1800" dirty="0"/>
          </a:p>
        </p:txBody>
      </p:sp>
    </p:spTree>
    <p:extLst>
      <p:ext uri="{BB962C8B-B14F-4D97-AF65-F5344CB8AC3E}">
        <p14:creationId xmlns:p14="http://schemas.microsoft.com/office/powerpoint/2010/main" val="4207680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12000" y="0"/>
            <a:ext cx="9156000" cy="554946"/>
          </a:xfrm>
          <a:prstGeom prst="rect">
            <a:avLst/>
          </a:prstGeom>
        </p:spPr>
        <p:txBody>
          <a:bodyPr spcFirstLastPara="1" wrap="square" lIns="91425" tIns="91425" rIns="91425" bIns="91425" anchor="t" anchorCtr="0">
            <a:noAutofit/>
          </a:bodyPr>
          <a:lstStyle/>
          <a:p>
            <a:pPr lvl="0"/>
            <a:r>
              <a:rPr lang="en" dirty="0"/>
              <a:t>Career Advice #111 | </a:t>
            </a:r>
            <a:r>
              <a:rPr lang="en-CA" sz="2800" dirty="0"/>
              <a:t>Ashley Holmes </a:t>
            </a:r>
            <a:br>
              <a:rPr lang="en-CA" sz="2800" dirty="0"/>
            </a:br>
            <a:r>
              <a:rPr lang="en-CA" dirty="0"/>
              <a:t>Allen Wazny Response</a:t>
            </a:r>
            <a:br>
              <a:rPr lang="en-CA" dirty="0"/>
            </a:br>
            <a:r>
              <a:rPr lang="en-CA" sz="2200" dirty="0"/>
              <a:t>6 May 2019</a:t>
            </a:r>
            <a:endParaRPr sz="2200" dirty="0"/>
          </a:p>
        </p:txBody>
      </p:sp>
      <p:sp>
        <p:nvSpPr>
          <p:cNvPr id="83" name="Shape 83"/>
          <p:cNvSpPr txBox="1">
            <a:spLocks noGrp="1"/>
          </p:cNvSpPr>
          <p:nvPr>
            <p:ph type="body" idx="1"/>
          </p:nvPr>
        </p:nvSpPr>
        <p:spPr>
          <a:xfrm>
            <a:off x="181941" y="517109"/>
            <a:ext cx="8565767" cy="4109282"/>
          </a:xfrm>
          <a:prstGeom prst="rect">
            <a:avLst/>
          </a:prstGeom>
        </p:spPr>
        <p:txBody>
          <a:bodyPr spcFirstLastPara="1" wrap="square" lIns="91425" tIns="91425" rIns="91425" bIns="91425" anchor="t" anchorCtr="0">
            <a:noAutofit/>
          </a:bodyPr>
          <a:lstStyle/>
          <a:p>
            <a:pPr marL="558800" lvl="1" indent="0">
              <a:buClr>
                <a:srgbClr val="09AEE9"/>
              </a:buClr>
              <a:buNone/>
            </a:pPr>
            <a:endParaRPr dirty="0"/>
          </a:p>
          <a:p>
            <a:pPr marL="342900" indent="-342900">
              <a:buFont typeface="Wingdings" pitchFamily="2" charset="2"/>
              <a:buChar char="v"/>
            </a:pPr>
            <a:endParaRPr lang="en-CA" dirty="0"/>
          </a:p>
          <a:p>
            <a:pPr marL="0" indent="0">
              <a:buNone/>
            </a:pPr>
            <a:r>
              <a:rPr lang="en-CA" sz="2300" dirty="0"/>
              <a:t>Summary | continued (3 of 4)</a:t>
            </a:r>
          </a:p>
          <a:p>
            <a:pPr marL="0" indent="0">
              <a:buNone/>
            </a:pPr>
            <a:endParaRPr lang="en-US" sz="1700" dirty="0"/>
          </a:p>
          <a:p>
            <a:pPr marL="342900" indent="-342900">
              <a:buFont typeface="Wingdings" pitchFamily="2" charset="2"/>
              <a:buChar char="v"/>
            </a:pPr>
            <a:r>
              <a:rPr lang="en-CA" sz="1600" dirty="0"/>
              <a:t>Angel List – 704 roles across Massachusetts; 644 in Boston [included a total of 65 ”Healthcare” related roles] </a:t>
            </a:r>
          </a:p>
          <a:p>
            <a:pPr marL="342900" indent="-342900">
              <a:buFont typeface="Wingdings" pitchFamily="2" charset="2"/>
              <a:buChar char="v"/>
            </a:pPr>
            <a:endParaRPr lang="en-CA" sz="1600" dirty="0"/>
          </a:p>
          <a:p>
            <a:pPr marL="342900" indent="-342900">
              <a:buFont typeface="Wingdings" pitchFamily="2" charset="2"/>
              <a:buChar char="v"/>
            </a:pPr>
            <a:r>
              <a:rPr lang="en-CA" sz="1600" dirty="0"/>
              <a:t>Health care / Bio-science-focused venture capital – two sources of potential roles:</a:t>
            </a:r>
          </a:p>
          <a:p>
            <a:pPr marL="457200" lvl="1" indent="0">
              <a:buNone/>
            </a:pPr>
            <a:endParaRPr lang="en-CA" sz="1600" dirty="0"/>
          </a:p>
          <a:p>
            <a:pPr marL="457200" lvl="1" indent="0">
              <a:buNone/>
            </a:pPr>
            <a:r>
              <a:rPr lang="en-CA" sz="1600" dirty="0"/>
              <a:t>VC’s -</a:t>
            </a:r>
            <a:r>
              <a:rPr lang="en-US" sz="1600" dirty="0"/>
              <a:t> investment professionals: MDs, PHDs, Physicians, Pharmacists</a:t>
            </a:r>
          </a:p>
          <a:p>
            <a:pPr marL="457200" lvl="1" indent="0">
              <a:buNone/>
            </a:pPr>
            <a:r>
              <a:rPr lang="en-US" sz="1600" dirty="0"/>
              <a:t>VC portfolio companies – new funding, focus on hiring healthcare professionals</a:t>
            </a:r>
            <a:r>
              <a:rPr lang="en-CA" sz="1600" dirty="0"/>
              <a:t> </a:t>
            </a:r>
          </a:p>
          <a:p>
            <a:pPr marL="457200" lvl="1" indent="0">
              <a:buNone/>
            </a:pPr>
            <a:endParaRPr lang="en-CA" sz="1600" dirty="0"/>
          </a:p>
          <a:p>
            <a:pPr marL="342900" indent="-342900">
              <a:buFont typeface="Wingdings" pitchFamily="2" charset="2"/>
              <a:buChar char="v"/>
            </a:pPr>
            <a:r>
              <a:rPr lang="en-CA" sz="1600" dirty="0"/>
              <a:t>Boston-based health science VC’s: Atlas, Bain Life Sciences, </a:t>
            </a:r>
            <a:r>
              <a:rPr lang="en-CA" sz="1600" dirty="0" err="1"/>
              <a:t>BioStar</a:t>
            </a:r>
            <a:r>
              <a:rPr lang="en-CA" sz="1600" dirty="0"/>
              <a:t>, Flybridge, Longitude, </a:t>
            </a:r>
            <a:r>
              <a:rPr lang="en-CA" sz="1600" dirty="0" err="1"/>
              <a:t>Merieux</a:t>
            </a:r>
            <a:r>
              <a:rPr lang="en-CA" sz="1600" dirty="0"/>
              <a:t>, Oak HC/FT, Polaris Partners</a:t>
            </a:r>
          </a:p>
          <a:p>
            <a:pPr marL="457200" lvl="1" indent="0">
              <a:buNone/>
            </a:pPr>
            <a:endParaRPr lang="en-US" sz="1800" dirty="0"/>
          </a:p>
          <a:p>
            <a:pPr marL="457200" lvl="1" indent="0">
              <a:buNone/>
            </a:pPr>
            <a:endParaRPr lang="en-US" sz="1800" dirty="0"/>
          </a:p>
          <a:p>
            <a:pPr marL="342900" indent="-342900">
              <a:buFont typeface="Wingdings" pitchFamily="2" charset="2"/>
              <a:buChar char="v"/>
            </a:pPr>
            <a:endParaRPr lang="en-US" sz="1800" dirty="0"/>
          </a:p>
          <a:p>
            <a:pPr marL="342900" indent="-342900">
              <a:buFont typeface="Wingdings" pitchFamily="2" charset="2"/>
              <a:buChar char="v"/>
            </a:pPr>
            <a:endParaRPr lang="en-CA" sz="1800" dirty="0"/>
          </a:p>
          <a:p>
            <a:pPr marL="0" indent="0">
              <a:buNone/>
            </a:pPr>
            <a:endParaRPr lang="en-CA" sz="1800" dirty="0"/>
          </a:p>
          <a:p>
            <a:pPr marL="342900" indent="-342900">
              <a:buFont typeface="Wingdings" pitchFamily="2" charset="2"/>
              <a:buChar char="v"/>
            </a:pPr>
            <a:endParaRPr lang="en-CA" dirty="0"/>
          </a:p>
          <a:p>
            <a:pPr marL="0" lvl="0" indent="0" rtl="0">
              <a:spcBef>
                <a:spcPts val="600"/>
              </a:spcBef>
              <a:spcAft>
                <a:spcPts val="0"/>
              </a:spcAft>
              <a:buNone/>
            </a:pPr>
            <a:endParaRPr sz="1800" dirty="0"/>
          </a:p>
        </p:txBody>
      </p:sp>
    </p:spTree>
    <p:extLst>
      <p:ext uri="{BB962C8B-B14F-4D97-AF65-F5344CB8AC3E}">
        <p14:creationId xmlns:p14="http://schemas.microsoft.com/office/powerpoint/2010/main" val="701616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12000" y="0"/>
            <a:ext cx="9156000" cy="554946"/>
          </a:xfrm>
          <a:prstGeom prst="rect">
            <a:avLst/>
          </a:prstGeom>
        </p:spPr>
        <p:txBody>
          <a:bodyPr spcFirstLastPara="1" wrap="square" lIns="91425" tIns="91425" rIns="91425" bIns="91425" anchor="t" anchorCtr="0">
            <a:noAutofit/>
          </a:bodyPr>
          <a:lstStyle/>
          <a:p>
            <a:pPr lvl="0"/>
            <a:r>
              <a:rPr lang="en" sz="2300" dirty="0"/>
              <a:t>Career Advice #111 | </a:t>
            </a:r>
            <a:r>
              <a:rPr lang="en-CA" sz="2300" dirty="0"/>
              <a:t>Ashley Holmes </a:t>
            </a:r>
            <a:br>
              <a:rPr lang="en-CA" sz="2300" dirty="0"/>
            </a:br>
            <a:r>
              <a:rPr lang="en-CA" sz="2300" dirty="0"/>
              <a:t>Allen Wazny Response</a:t>
            </a:r>
            <a:br>
              <a:rPr lang="en-CA" sz="2300" dirty="0"/>
            </a:br>
            <a:r>
              <a:rPr lang="en-CA" sz="2300" dirty="0"/>
              <a:t>6 May 2019</a:t>
            </a:r>
            <a:endParaRPr sz="2300" dirty="0"/>
          </a:p>
        </p:txBody>
      </p:sp>
      <p:sp>
        <p:nvSpPr>
          <p:cNvPr id="83" name="Shape 83"/>
          <p:cNvSpPr txBox="1">
            <a:spLocks noGrp="1"/>
          </p:cNvSpPr>
          <p:nvPr>
            <p:ph type="body" idx="1"/>
          </p:nvPr>
        </p:nvSpPr>
        <p:spPr>
          <a:xfrm>
            <a:off x="181941" y="400567"/>
            <a:ext cx="8565767" cy="4109282"/>
          </a:xfrm>
          <a:prstGeom prst="rect">
            <a:avLst/>
          </a:prstGeom>
        </p:spPr>
        <p:txBody>
          <a:bodyPr spcFirstLastPara="1" wrap="square" lIns="91425" tIns="91425" rIns="91425" bIns="91425" anchor="t" anchorCtr="0">
            <a:noAutofit/>
          </a:bodyPr>
          <a:lstStyle/>
          <a:p>
            <a:pPr marL="558800" lvl="1" indent="0">
              <a:buClr>
                <a:srgbClr val="09AEE9"/>
              </a:buClr>
              <a:buNone/>
            </a:pPr>
            <a:endParaRPr dirty="0"/>
          </a:p>
          <a:p>
            <a:pPr marL="342900" indent="-342900">
              <a:buFont typeface="Wingdings" pitchFamily="2" charset="2"/>
              <a:buChar char="v"/>
            </a:pPr>
            <a:endParaRPr lang="en-CA" dirty="0"/>
          </a:p>
          <a:p>
            <a:pPr marL="0" indent="0">
              <a:buNone/>
            </a:pPr>
            <a:r>
              <a:rPr lang="en-CA" sz="2200" dirty="0"/>
              <a:t>Summary | continued (4 of 4)</a:t>
            </a:r>
          </a:p>
          <a:p>
            <a:pPr marL="0" indent="0">
              <a:buNone/>
            </a:pPr>
            <a:endParaRPr lang="en-US" sz="1700" dirty="0"/>
          </a:p>
          <a:p>
            <a:pPr marL="342900" indent="-342900">
              <a:buFont typeface="Wingdings" pitchFamily="2" charset="2"/>
              <a:buChar char="v"/>
            </a:pPr>
            <a:r>
              <a:rPr lang="en-CA" sz="1500" dirty="0"/>
              <a:t>Suggested Action Plan:</a:t>
            </a:r>
          </a:p>
          <a:p>
            <a:pPr marL="800100" lvl="1" indent="-342900">
              <a:buFont typeface="+mj-lt"/>
              <a:buAutoNum type="arabicPeriod"/>
            </a:pPr>
            <a:r>
              <a:rPr lang="en-CA" sz="1500" dirty="0"/>
              <a:t>Angel list search agent</a:t>
            </a:r>
          </a:p>
          <a:p>
            <a:pPr marL="800100" lvl="1" indent="-342900">
              <a:buFont typeface="+mj-lt"/>
              <a:buAutoNum type="arabicPeriod"/>
            </a:pPr>
            <a:r>
              <a:rPr lang="en-CA" sz="1500" dirty="0"/>
              <a:t>Get familiar with healthcare SaaS; free demo</a:t>
            </a:r>
          </a:p>
          <a:p>
            <a:pPr marL="800100" lvl="1" indent="-342900">
              <a:buFont typeface="+mj-lt"/>
              <a:buAutoNum type="arabicPeriod"/>
            </a:pPr>
            <a:r>
              <a:rPr lang="en-CA" sz="1500" dirty="0"/>
              <a:t>Get familiar with </a:t>
            </a:r>
            <a:r>
              <a:rPr lang="en-CA" sz="1500" dirty="0" err="1"/>
              <a:t>startups</a:t>
            </a:r>
            <a:r>
              <a:rPr lang="en-CA" sz="1500" dirty="0"/>
              <a:t>: 24, 38 or all 644 in Boston area!</a:t>
            </a:r>
          </a:p>
          <a:p>
            <a:pPr marL="800100" lvl="1" indent="-342900">
              <a:buFont typeface="+mj-lt"/>
              <a:buAutoNum type="arabicPeriod"/>
            </a:pPr>
            <a:r>
              <a:rPr lang="en-CA" sz="1500" dirty="0"/>
              <a:t>Visit VC websites – portfolio companies; subscribe to newsletters</a:t>
            </a:r>
          </a:p>
          <a:p>
            <a:pPr marL="800100" lvl="1" indent="-342900">
              <a:buFont typeface="+mj-lt"/>
              <a:buAutoNum type="arabicPeriod"/>
            </a:pPr>
            <a:r>
              <a:rPr lang="en-CA" sz="1500" dirty="0"/>
              <a:t>Outreach to founders, CEO’s , HR managers</a:t>
            </a:r>
          </a:p>
          <a:p>
            <a:pPr marL="342900" indent="-342900">
              <a:buFont typeface="Wingdings" pitchFamily="2" charset="2"/>
              <a:buChar char="v"/>
            </a:pPr>
            <a:endParaRPr lang="en-CA" sz="1600" dirty="0"/>
          </a:p>
          <a:p>
            <a:pPr marL="342900" indent="-342900">
              <a:buFont typeface="Wingdings" pitchFamily="2" charset="2"/>
              <a:buChar char="v"/>
            </a:pPr>
            <a:r>
              <a:rPr lang="en-CA" sz="1600" dirty="0"/>
              <a:t>Health care SaaS examples – switch to WORD file</a:t>
            </a:r>
          </a:p>
          <a:p>
            <a:pPr marL="342900" indent="-342900">
              <a:buFont typeface="Wingdings" pitchFamily="2" charset="2"/>
              <a:buChar char="v"/>
            </a:pPr>
            <a:endParaRPr lang="en-CA" sz="1600" dirty="0"/>
          </a:p>
          <a:p>
            <a:pPr marL="342900" indent="-342900">
              <a:buFont typeface="Wingdings" pitchFamily="2" charset="2"/>
              <a:buChar char="v"/>
            </a:pPr>
            <a:r>
              <a:rPr lang="en-CA" sz="1600" dirty="0"/>
              <a:t>Gartner 2018 report: </a:t>
            </a:r>
            <a:r>
              <a:rPr lang="en-US" sz="1600" dirty="0"/>
              <a:t>“…data scientists use automated algorithms to explore more hypotheses…”</a:t>
            </a:r>
            <a:r>
              <a:rPr lang="en-CA" sz="1600" dirty="0"/>
              <a:t> </a:t>
            </a:r>
          </a:p>
          <a:p>
            <a:pPr marL="457200" lvl="1" indent="0">
              <a:buNone/>
            </a:pPr>
            <a:endParaRPr lang="en-CA" sz="1600" dirty="0"/>
          </a:p>
          <a:p>
            <a:pPr marL="457200" lvl="1" indent="0">
              <a:buNone/>
            </a:pPr>
            <a:endParaRPr lang="en-CA" sz="1600" dirty="0"/>
          </a:p>
          <a:p>
            <a:pPr marL="457200" lvl="1" indent="0">
              <a:buNone/>
            </a:pPr>
            <a:endParaRPr lang="en-US" sz="1800" dirty="0"/>
          </a:p>
          <a:p>
            <a:pPr marL="457200" lvl="1" indent="0">
              <a:buNone/>
            </a:pPr>
            <a:endParaRPr lang="en-US" sz="1800" dirty="0"/>
          </a:p>
          <a:p>
            <a:pPr marL="342900" indent="-342900">
              <a:buFont typeface="Wingdings" pitchFamily="2" charset="2"/>
              <a:buChar char="v"/>
            </a:pPr>
            <a:endParaRPr lang="en-US" sz="1800" dirty="0"/>
          </a:p>
          <a:p>
            <a:pPr marL="342900" indent="-342900">
              <a:buFont typeface="Wingdings" pitchFamily="2" charset="2"/>
              <a:buChar char="v"/>
            </a:pPr>
            <a:endParaRPr lang="en-CA" sz="1800" dirty="0"/>
          </a:p>
          <a:p>
            <a:pPr marL="0" indent="0">
              <a:buNone/>
            </a:pPr>
            <a:endParaRPr lang="en-CA" sz="1800" dirty="0"/>
          </a:p>
          <a:p>
            <a:pPr marL="342900" indent="-342900">
              <a:buFont typeface="Wingdings" pitchFamily="2" charset="2"/>
              <a:buChar char="v"/>
            </a:pPr>
            <a:endParaRPr lang="en-CA" dirty="0"/>
          </a:p>
          <a:p>
            <a:pPr marL="0" lvl="0" indent="0" rtl="0">
              <a:spcBef>
                <a:spcPts val="600"/>
              </a:spcBef>
              <a:spcAft>
                <a:spcPts val="0"/>
              </a:spcAft>
              <a:buNone/>
            </a:pPr>
            <a:endParaRPr sz="1800" dirty="0"/>
          </a:p>
        </p:txBody>
      </p:sp>
    </p:spTree>
    <p:extLst>
      <p:ext uri="{BB962C8B-B14F-4D97-AF65-F5344CB8AC3E}">
        <p14:creationId xmlns:p14="http://schemas.microsoft.com/office/powerpoint/2010/main" val="3457461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0" y="0"/>
            <a:ext cx="9156000" cy="543519"/>
          </a:xfrm>
          <a:prstGeom prst="rect">
            <a:avLst/>
          </a:prstGeom>
        </p:spPr>
        <p:txBody>
          <a:bodyPr spcFirstLastPara="1" wrap="square" lIns="91425" tIns="91425" rIns="91425" bIns="91425" anchor="t" anchorCtr="0">
            <a:noAutofit/>
          </a:bodyPr>
          <a:lstStyle/>
          <a:p>
            <a:pPr lvl="0"/>
            <a:r>
              <a:rPr lang="en" sz="3200" dirty="0"/>
              <a:t>Career Advice #111 | </a:t>
            </a:r>
            <a:r>
              <a:rPr lang="en-CA" sz="3200" dirty="0"/>
              <a:t>Ashley Holmes </a:t>
            </a:r>
            <a:br>
              <a:rPr lang="en-CA" sz="3200" dirty="0"/>
            </a:br>
            <a:r>
              <a:rPr lang="en-US" sz="3200" dirty="0"/>
              <a:t>Update for July 2021 | part 1 of 2</a:t>
            </a:r>
            <a:endParaRPr sz="2800" dirty="0"/>
          </a:p>
        </p:txBody>
      </p:sp>
      <p:sp>
        <p:nvSpPr>
          <p:cNvPr id="11" name="Shape 116"/>
          <p:cNvSpPr txBox="1">
            <a:spLocks/>
          </p:cNvSpPr>
          <p:nvPr/>
        </p:nvSpPr>
        <p:spPr>
          <a:xfrm>
            <a:off x="676791" y="1343608"/>
            <a:ext cx="7351841" cy="154006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55600" algn="l" rtl="0">
              <a:lnSpc>
                <a:spcPct val="100000"/>
              </a:lnSpc>
              <a:spcBef>
                <a:spcPts val="60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1pPr>
            <a:lvl2pPr marL="914400" marR="0" lvl="1"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2pPr>
            <a:lvl3pPr marL="1371600" marR="0" lvl="2"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3pPr>
            <a:lvl4pPr marL="1828800" marR="0" lvl="3"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4pPr>
            <a:lvl5pPr marL="2286000" marR="0" lvl="4"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5pPr>
            <a:lvl6pPr marL="2743200" marR="0" lvl="5"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6pPr>
            <a:lvl7pPr marL="3200400" marR="0" lvl="6"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7pPr>
            <a:lvl8pPr marL="3657600" marR="0" lvl="7"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8pPr>
            <a:lvl9pPr marL="4114800" marR="0" lvl="8"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9pPr>
          </a:lstStyle>
          <a:p>
            <a:pPr marL="0" indent="0">
              <a:buFont typeface="Sniglet"/>
              <a:buNone/>
            </a:pPr>
            <a:r>
              <a:rPr lang="en-US" sz="2200" u="sng" dirty="0">
                <a:solidFill>
                  <a:srgbClr val="FF0000"/>
                </a:solidFill>
              </a:rPr>
              <a:t>JULY 2021 | Potential “Do-Over” or “Addendum” </a:t>
            </a:r>
          </a:p>
          <a:p>
            <a:pPr marL="0" indent="0">
              <a:buNone/>
            </a:pPr>
            <a:endParaRPr lang="en-CA" sz="1800" dirty="0"/>
          </a:p>
          <a:p>
            <a:pPr marL="0" indent="0">
              <a:buNone/>
            </a:pPr>
            <a:r>
              <a:rPr lang="en-CA" sz="1800" dirty="0"/>
              <a:t>Ashley’s Personal website – WOW!</a:t>
            </a:r>
          </a:p>
          <a:p>
            <a:pPr marL="0" indent="0">
              <a:buNone/>
            </a:pPr>
            <a:endParaRPr lang="en-CA" sz="1800" dirty="0"/>
          </a:p>
          <a:p>
            <a:pPr marL="0" indent="0">
              <a:buNone/>
            </a:pPr>
            <a:r>
              <a:rPr lang="en-CA" sz="1500" dirty="0"/>
              <a:t>Clubhouse | Anchor podcast | Facebook Live | Twitter Spaces – invite Data Science experts to chat about “data science”</a:t>
            </a:r>
          </a:p>
          <a:p>
            <a:pPr marL="0" indent="0">
              <a:buNone/>
            </a:pPr>
            <a:endParaRPr lang="en-CA" sz="1500" dirty="0"/>
          </a:p>
          <a:p>
            <a:pPr marL="0" indent="0">
              <a:buNone/>
            </a:pPr>
            <a:r>
              <a:rPr lang="en-CA" sz="1500" dirty="0"/>
              <a:t>Medium | Sub-stack – write and publish ”Data Science” thought pieces</a:t>
            </a:r>
          </a:p>
          <a:p>
            <a:pPr marL="0" indent="0">
              <a:buNone/>
            </a:pPr>
            <a:endParaRPr lang="en-CA" sz="1500" dirty="0"/>
          </a:p>
          <a:p>
            <a:pPr marL="0" indent="0">
              <a:buNone/>
            </a:pPr>
            <a:r>
              <a:rPr lang="en-CA" sz="1500" dirty="0"/>
              <a:t>LinkedIn | Facebook – consistent with her Twitter activity; cross-post articles </a:t>
            </a:r>
          </a:p>
          <a:p>
            <a:pPr marL="171450" indent="-171450">
              <a:buFont typeface="Courier New" panose="02070309020205020404" pitchFamily="49" charset="0"/>
              <a:buChar char="o"/>
            </a:pPr>
            <a:endParaRPr lang="en-CA" sz="1800" dirty="0"/>
          </a:p>
          <a:p>
            <a:pPr marL="171450" indent="-171450">
              <a:buFont typeface="Courier New" panose="02070309020205020404" pitchFamily="49" charset="0"/>
              <a:buChar char="o"/>
            </a:pPr>
            <a:endParaRPr lang="en-CA" sz="1200" dirty="0"/>
          </a:p>
          <a:p>
            <a:pPr marL="171450" indent="-171450">
              <a:buFont typeface="Courier New" panose="02070309020205020404" pitchFamily="49" charset="0"/>
              <a:buChar char="o"/>
            </a:pPr>
            <a:endParaRPr lang="en-US" sz="1200" dirty="0">
              <a:solidFill>
                <a:schemeClr val="bg1"/>
              </a:solidFill>
            </a:endParaRPr>
          </a:p>
          <a:p>
            <a:pPr marL="0" lvl="0" indent="0">
              <a:buNone/>
            </a:pPr>
            <a:endParaRPr lang="en-US" sz="1200" dirty="0">
              <a:solidFill>
                <a:schemeClr val="bg1"/>
              </a:solidFill>
            </a:endParaRPr>
          </a:p>
        </p:txBody>
      </p:sp>
    </p:spTree>
    <p:extLst>
      <p:ext uri="{BB962C8B-B14F-4D97-AF65-F5344CB8AC3E}">
        <p14:creationId xmlns:p14="http://schemas.microsoft.com/office/powerpoint/2010/main" val="417603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0" y="0"/>
            <a:ext cx="9156000" cy="543519"/>
          </a:xfrm>
          <a:prstGeom prst="rect">
            <a:avLst/>
          </a:prstGeom>
        </p:spPr>
        <p:txBody>
          <a:bodyPr spcFirstLastPara="1" wrap="square" lIns="91425" tIns="91425" rIns="91425" bIns="91425" anchor="t" anchorCtr="0">
            <a:noAutofit/>
          </a:bodyPr>
          <a:lstStyle/>
          <a:p>
            <a:pPr lvl="0"/>
            <a:r>
              <a:rPr lang="en" sz="3200" dirty="0"/>
              <a:t>Career Advice #111 | </a:t>
            </a:r>
            <a:r>
              <a:rPr lang="en-CA" sz="3200" dirty="0"/>
              <a:t>Ashley Holmes </a:t>
            </a:r>
            <a:br>
              <a:rPr lang="en-CA" sz="3200" dirty="0"/>
            </a:br>
            <a:r>
              <a:rPr lang="en-US" sz="3200" dirty="0"/>
              <a:t>Update for July 2021 | part 2 of 2</a:t>
            </a:r>
            <a:endParaRPr sz="2800" dirty="0"/>
          </a:p>
        </p:txBody>
      </p:sp>
      <p:sp>
        <p:nvSpPr>
          <p:cNvPr id="11" name="Shape 116"/>
          <p:cNvSpPr txBox="1">
            <a:spLocks/>
          </p:cNvSpPr>
          <p:nvPr/>
        </p:nvSpPr>
        <p:spPr>
          <a:xfrm>
            <a:off x="676791" y="1343608"/>
            <a:ext cx="7351841" cy="154006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55600" algn="l" rtl="0">
              <a:lnSpc>
                <a:spcPct val="100000"/>
              </a:lnSpc>
              <a:spcBef>
                <a:spcPts val="60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1pPr>
            <a:lvl2pPr marL="914400" marR="0" lvl="1"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2pPr>
            <a:lvl3pPr marL="1371600" marR="0" lvl="2"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3pPr>
            <a:lvl4pPr marL="1828800" marR="0" lvl="3"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4pPr>
            <a:lvl5pPr marL="2286000" marR="0" lvl="4"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5pPr>
            <a:lvl6pPr marL="2743200" marR="0" lvl="5"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6pPr>
            <a:lvl7pPr marL="3200400" marR="0" lvl="6"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7pPr>
            <a:lvl8pPr marL="3657600" marR="0" lvl="7"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8pPr>
            <a:lvl9pPr marL="4114800" marR="0" lvl="8"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9pPr>
          </a:lstStyle>
          <a:p>
            <a:pPr marL="0" indent="0">
              <a:buFont typeface="Sniglet"/>
              <a:buNone/>
            </a:pPr>
            <a:r>
              <a:rPr lang="en-US" sz="2200" u="sng" dirty="0">
                <a:solidFill>
                  <a:srgbClr val="FF0000"/>
                </a:solidFill>
              </a:rPr>
              <a:t>JULY 2021 | Potential “Addendum” </a:t>
            </a:r>
          </a:p>
          <a:p>
            <a:pPr marL="0" indent="0">
              <a:buNone/>
            </a:pPr>
            <a:endParaRPr lang="en-CA" sz="1800" dirty="0"/>
          </a:p>
          <a:p>
            <a:pPr marL="0" indent="0">
              <a:buNone/>
            </a:pPr>
            <a:r>
              <a:rPr lang="en-CA" sz="1800" dirty="0"/>
              <a:t>Data Science innovation – recent funding announcements:</a:t>
            </a:r>
          </a:p>
          <a:p>
            <a:pPr marL="0" indent="0">
              <a:buNone/>
            </a:pPr>
            <a:endParaRPr lang="en-CA" sz="1800" dirty="0"/>
          </a:p>
          <a:p>
            <a:pPr marL="285750" indent="-285750">
              <a:buFont typeface="Wingdings" pitchFamily="2" charset="2"/>
              <a:buChar char="ü"/>
            </a:pPr>
            <a:r>
              <a:rPr lang="en-CA" sz="1400" dirty="0"/>
              <a:t>13 July 2021: </a:t>
            </a:r>
            <a:r>
              <a:rPr lang="en-CA" sz="1400" dirty="0" err="1"/>
              <a:t>Truveta</a:t>
            </a:r>
            <a:r>
              <a:rPr lang="en-CA" sz="1400" dirty="0"/>
              <a:t> (Seattle), raised $95m, health data structure platform</a:t>
            </a:r>
          </a:p>
          <a:p>
            <a:pPr marL="285750" indent="-285750">
              <a:buFont typeface="Wingdings" pitchFamily="2" charset="2"/>
              <a:buChar char="ü"/>
            </a:pPr>
            <a:r>
              <a:rPr lang="en-CA" sz="1400" dirty="0"/>
              <a:t>18 June 2021: Transform (SF), raised $20m for data science “metrics store”</a:t>
            </a:r>
          </a:p>
          <a:p>
            <a:pPr marL="285750" indent="-285750">
              <a:buFont typeface="Wingdings" pitchFamily="2" charset="2"/>
              <a:buChar char="ü"/>
            </a:pPr>
            <a:r>
              <a:rPr lang="en-CA" sz="1400" dirty="0"/>
              <a:t>16 June 2021: Imply (SF), raised $70m for real-time analytics platform</a:t>
            </a:r>
          </a:p>
          <a:p>
            <a:pPr marL="285750" indent="-285750">
              <a:buFont typeface="Wingdings" pitchFamily="2" charset="2"/>
              <a:buChar char="ü"/>
            </a:pPr>
            <a:r>
              <a:rPr lang="en-CA" sz="1400" dirty="0"/>
              <a:t>16 June 2021: Mode (SF), raised $23m for collaborative analytics platform</a:t>
            </a:r>
          </a:p>
          <a:p>
            <a:pPr marL="285750" indent="-285750">
              <a:buFont typeface="Wingdings" pitchFamily="2" charset="2"/>
              <a:buChar char="ü"/>
            </a:pPr>
            <a:r>
              <a:rPr lang="en-CA" sz="1400" dirty="0"/>
              <a:t>26 April 2021: Unsupervised (Boulder), raised $35m for customer data analytics</a:t>
            </a:r>
          </a:p>
          <a:p>
            <a:pPr marL="285750" indent="-285750">
              <a:buFont typeface="Wingdings" pitchFamily="2" charset="2"/>
              <a:buChar char="ü"/>
            </a:pPr>
            <a:r>
              <a:rPr lang="en-CA" sz="1400" dirty="0"/>
              <a:t>22 April 2021: Causal (UK), raised $4.2m for data-driven, collaborative tool</a:t>
            </a:r>
          </a:p>
          <a:p>
            <a:pPr marL="0" indent="0">
              <a:buNone/>
            </a:pPr>
            <a:endParaRPr lang="en-CA" sz="1500" dirty="0"/>
          </a:p>
          <a:p>
            <a:pPr marL="171450" indent="-171450">
              <a:buFont typeface="Courier New" panose="02070309020205020404" pitchFamily="49" charset="0"/>
              <a:buChar char="o"/>
            </a:pPr>
            <a:endParaRPr lang="en-CA" sz="1800" dirty="0"/>
          </a:p>
          <a:p>
            <a:pPr marL="171450" indent="-171450">
              <a:buFont typeface="Courier New" panose="02070309020205020404" pitchFamily="49" charset="0"/>
              <a:buChar char="o"/>
            </a:pPr>
            <a:endParaRPr lang="en-CA" sz="1200" dirty="0"/>
          </a:p>
          <a:p>
            <a:pPr marL="171450" indent="-171450">
              <a:buFont typeface="Courier New" panose="02070309020205020404" pitchFamily="49" charset="0"/>
              <a:buChar char="o"/>
            </a:pPr>
            <a:endParaRPr lang="en-US" sz="1200" dirty="0">
              <a:solidFill>
                <a:schemeClr val="bg1"/>
              </a:solidFill>
            </a:endParaRPr>
          </a:p>
          <a:p>
            <a:pPr marL="0" lvl="0" indent="0">
              <a:buNone/>
            </a:pPr>
            <a:endParaRPr lang="en-US" sz="1200" dirty="0">
              <a:solidFill>
                <a:schemeClr val="bg1"/>
              </a:solidFill>
            </a:endParaRPr>
          </a:p>
        </p:txBody>
      </p:sp>
    </p:spTree>
    <p:extLst>
      <p:ext uri="{BB962C8B-B14F-4D97-AF65-F5344CB8AC3E}">
        <p14:creationId xmlns:p14="http://schemas.microsoft.com/office/powerpoint/2010/main" val="1865313614"/>
      </p:ext>
    </p:extLst>
  </p:cSld>
  <p:clrMapOvr>
    <a:masterClrMapping/>
  </p:clrMapOvr>
</p:sld>
</file>

<file path=ppt/theme/theme1.xml><?xml version="1.0" encoding="utf-8"?>
<a:theme xmlns:a="http://schemas.openxmlformats.org/drawingml/2006/main" name="Ursula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pisode XX_Career Advice # X &amp; #Y__Type 1 and Type 2_July 2021" id="{113E879B-7F48-9041-A394-877552E6F4A7}" vid="{6F92D717-DC83-8B40-A802-9B265F6A8598}"/>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Ursula template</Template>
  <TotalTime>2383</TotalTime>
  <Words>1640</Words>
  <Application>Microsoft Macintosh PowerPoint</Application>
  <PresentationFormat>On-screen Show (16:9)</PresentationFormat>
  <Paragraphs>211</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Sniglet</vt:lpstr>
      <vt:lpstr>Arial</vt:lpstr>
      <vt:lpstr>Wingdings</vt:lpstr>
      <vt:lpstr>Courier New</vt:lpstr>
      <vt:lpstr>Walter Turncoat</vt:lpstr>
      <vt:lpstr>Ursula template</vt:lpstr>
      <vt:lpstr>Will You Review My CV? Episode 15  | 14 July 2021</vt:lpstr>
      <vt:lpstr>Career Advice #111 | Ashley Holmes Healthcare (Boston) Submission Date | 6 May 2019</vt:lpstr>
      <vt:lpstr>Career Advice #111 | Ashley Holmes Healthcare LinkedIn Profile Summary | July 2021</vt:lpstr>
      <vt:lpstr>Career Advice #111 | Ashley Holmes Allen Wazny Response 6 May 2019</vt:lpstr>
      <vt:lpstr>Career Advice #111 | Ashley Holmes  Allen Wazny Response 6 May 2019</vt:lpstr>
      <vt:lpstr>Career Advice #111 | Ashley Holmes  Allen Wazny Response 6 May 2019</vt:lpstr>
      <vt:lpstr>Career Advice #111 | Ashley Holmes  Allen Wazny Response 6 May 2019</vt:lpstr>
      <vt:lpstr>Career Advice #111 | Ashley Holmes  Update for July 2021 | part 1 of 2</vt:lpstr>
      <vt:lpstr>Career Advice #111 | Ashley Holmes  Update for July 2021 | part 2 of 2</vt:lpstr>
      <vt:lpstr>Career Advice #119 | Chandni Chudasama  Education (UK) Submission Date | 9 May 2021</vt:lpstr>
      <vt:lpstr>Career Advice #119 | Chandni Chudasama  Education (UK) LinkedIn Profile Summary | July 2021</vt:lpstr>
      <vt:lpstr>Career Advice #119 | Chandni Chudasama Allen Wazny Response  9 May 2019</vt:lpstr>
      <vt:lpstr>Career Advice #119 | Chandni Chudasama Allen Wazny Response  9 May 2019</vt:lpstr>
      <vt:lpstr>Career Advice #119 | Chandni Chudasama Allen Wazny Response  9 May 2019</vt:lpstr>
      <vt:lpstr>Career Advice #119 | Chandni Chudasama Allen Wazny Response  9 May 2019</vt:lpstr>
      <vt:lpstr>Career Advice #119 | Chandni Chudasama Update for July 2021 | part 1 of 2</vt:lpstr>
      <vt:lpstr>Career Advice #119 | Chandni Chudasama Update for July 2021 | part 2 of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 You Review My CV? Episode 15  | 14 July 2021</dc:title>
  <dc:creator>Allen</dc:creator>
  <cp:lastModifiedBy>Allen</cp:lastModifiedBy>
  <cp:revision>40</cp:revision>
  <cp:lastPrinted>2018-05-05T14:43:59Z</cp:lastPrinted>
  <dcterms:created xsi:type="dcterms:W3CDTF">2021-07-14T00:50:50Z</dcterms:created>
  <dcterms:modified xsi:type="dcterms:W3CDTF">2021-07-15T17:50:49Z</dcterms:modified>
</cp:coreProperties>
</file>