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2" r:id="rId2"/>
    <p:sldId id="273" r:id="rId3"/>
    <p:sldId id="286" r:id="rId4"/>
    <p:sldId id="298" r:id="rId5"/>
    <p:sldId id="303" r:id="rId6"/>
    <p:sldId id="297" r:id="rId7"/>
    <p:sldId id="301" r:id="rId8"/>
    <p:sldId id="299" r:id="rId9"/>
    <p:sldId id="305" r:id="rId10"/>
    <p:sldId id="291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6055" autoAdjust="0"/>
  </p:normalViewPr>
  <p:slideViewPr>
    <p:cSldViewPr snapToGrid="0">
      <p:cViewPr>
        <p:scale>
          <a:sx n="91" d="100"/>
          <a:sy n="91" d="100"/>
        </p:scale>
        <p:origin x="4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161C9-8190-4034-9628-79D32925C594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F794B-6B85-45F0-85C4-F337DAA2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2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64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4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874713"/>
            <a:ext cx="11516784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1" y="1941513"/>
            <a:ext cx="536998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335" y="1941513"/>
            <a:ext cx="5372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2012, 2009, 2007 Pearson Education, Inc. All Rights Reserved.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38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874713"/>
            <a:ext cx="11516784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1" y="1941513"/>
            <a:ext cx="536998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5" y="1941513"/>
            <a:ext cx="5372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2012, 2009, 2007 Pearson Education, Inc. All Rights Reserved.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677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874713"/>
            <a:ext cx="11516784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1" y="1941513"/>
            <a:ext cx="1094528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1" y="4075113"/>
            <a:ext cx="1094528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2012, 2009, 2007 Pearson Education, Inc. All Rights Reserved.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272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874713"/>
            <a:ext cx="11516784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1" y="1941513"/>
            <a:ext cx="1094528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151" y="4075113"/>
            <a:ext cx="1094528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2015, 2012, 2009 Pearson Education,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6253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0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59"/>
            <a:ext cx="3200400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1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7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2C6F8EA-316C-41DE-B9A4-EDCC3A85ED9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1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01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llenwaz@yahoo.ca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oti.fi/32b7plw" TargetMode="External"/><Relationship Id="rId5" Type="http://schemas.openxmlformats.org/officeDocument/2006/relationships/hyperlink" Target="https://ihr.fm/2F84f7I" TargetMode="External"/><Relationship Id="rId4" Type="http://schemas.openxmlformats.org/officeDocument/2006/relationships/hyperlink" Target="mailto:allen@solarnity.i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1.jpeg"/><Relationship Id="rId7" Type="http://schemas.openxmlformats.org/officeDocument/2006/relationships/image" Target="../media/image13.tiff"/><Relationship Id="rId2" Type="http://schemas.openxmlformats.org/officeDocument/2006/relationships/hyperlink" Target="https://anchor.f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uzzsprout.com/" TargetMode="External"/><Relationship Id="rId5" Type="http://schemas.openxmlformats.org/officeDocument/2006/relationships/hyperlink" Target="https://soundcloud.com/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hyperlink" Target="https://transistor.fm/" TargetMode="External"/><Relationship Id="rId7" Type="http://schemas.openxmlformats.org/officeDocument/2006/relationships/image" Target="../media/image17.tiff"/><Relationship Id="rId2" Type="http://schemas.openxmlformats.org/officeDocument/2006/relationships/hyperlink" Target="https://www.podbea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mplecast.com/" TargetMode="External"/><Relationship Id="rId5" Type="http://schemas.openxmlformats.org/officeDocument/2006/relationships/image" Target="../media/image16.tiff"/><Relationship Id="rId10" Type="http://schemas.openxmlformats.org/officeDocument/2006/relationships/hyperlink" Target="https://libsyn.com/" TargetMode="External"/><Relationship Id="rId4" Type="http://schemas.openxmlformats.org/officeDocument/2006/relationships/image" Target="../media/image15.tiff"/><Relationship Id="rId9" Type="http://schemas.openxmlformats.org/officeDocument/2006/relationships/image" Target="../media/image1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tiff"/><Relationship Id="rId4" Type="http://schemas.openxmlformats.org/officeDocument/2006/relationships/image" Target="../media/image26.png"/><Relationship Id="rId9" Type="http://schemas.openxmlformats.org/officeDocument/2006/relationships/image" Target="../media/image3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Podcasting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Podcasting: creating, editing &amp; posting</a:t>
            </a:r>
          </a:p>
          <a:p>
            <a:r>
              <a:rPr lang="en-US" dirty="0"/>
              <a:t>Allen R. </a:t>
            </a:r>
            <a:r>
              <a:rPr lang="en-US" dirty="0" err="1"/>
              <a:t>wazny</a:t>
            </a:r>
            <a:r>
              <a:rPr lang="en-US" dirty="0"/>
              <a:t>, CPA/CA</a:t>
            </a:r>
          </a:p>
          <a:p>
            <a:r>
              <a:rPr lang="en-US" dirty="0"/>
              <a:t>4 March 2020</a:t>
            </a:r>
          </a:p>
        </p:txBody>
      </p:sp>
    </p:spTree>
    <p:extLst>
      <p:ext uri="{BB962C8B-B14F-4D97-AF65-F5344CB8AC3E}">
        <p14:creationId xmlns:p14="http://schemas.microsoft.com/office/powerpoint/2010/main" val="334328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Podcasting: It’s About the Content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03B608-1CB0-1541-8DB6-E5278C8D39F2}"/>
              </a:ext>
            </a:extLst>
          </p:cNvPr>
          <p:cNvSpPr/>
          <p:nvPr/>
        </p:nvSpPr>
        <p:spPr>
          <a:xfrm>
            <a:off x="1097280" y="2028490"/>
            <a:ext cx="6696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/>
              <a:t>5 Feb 2020: Spotify buys podcast publication, The Ringer, for nearly $200 million</a:t>
            </a:r>
          </a:p>
          <a:p>
            <a:endParaRPr lang="en-CA" b="1" dirty="0"/>
          </a:p>
          <a:p>
            <a:r>
              <a:rPr lang="en-CA" b="1" dirty="0"/>
              <a:t>CNBC:  </a:t>
            </a:r>
            <a:r>
              <a:rPr lang="en-CA" dirty="0"/>
              <a:t>http://</a:t>
            </a:r>
            <a:r>
              <a:rPr lang="en-CA" dirty="0" err="1"/>
              <a:t>bit.ly</a:t>
            </a:r>
            <a:r>
              <a:rPr lang="en-CA" dirty="0"/>
              <a:t>/2uNa7BV</a:t>
            </a:r>
          </a:p>
        </p:txBody>
      </p:sp>
      <p:pic>
        <p:nvPicPr>
          <p:cNvPr id="2052" name="Picture 4" descr="Image result for Spotify purchase of Ringer">
            <a:extLst>
              <a:ext uri="{FF2B5EF4-FFF2-40B4-BE49-F238E27FC236}">
                <a16:creationId xmlns:a16="http://schemas.microsoft.com/office/drawing/2014/main" id="{33EE26E4-F6E3-E84A-AFB1-56178B98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94" y="1961255"/>
            <a:ext cx="2818886" cy="151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65B406-7529-D046-A958-E1A35F247BC5}"/>
              </a:ext>
            </a:extLst>
          </p:cNvPr>
          <p:cNvSpPr/>
          <p:nvPr/>
        </p:nvSpPr>
        <p:spPr>
          <a:xfrm>
            <a:off x="5324780" y="4256872"/>
            <a:ext cx="6696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/>
              <a:t>14 Feb 2019: Spotify paid $340 million for Gimlet Media and Anchor</a:t>
            </a:r>
          </a:p>
          <a:p>
            <a:endParaRPr lang="en-CA" b="1" dirty="0"/>
          </a:p>
          <a:p>
            <a:r>
              <a:rPr lang="en-CA" b="1" dirty="0" err="1"/>
              <a:t>Techcrunch</a:t>
            </a:r>
            <a:r>
              <a:rPr lang="en-CA" b="1" dirty="0"/>
              <a:t>:  </a:t>
            </a:r>
            <a:r>
              <a:rPr lang="en-CA" dirty="0"/>
              <a:t>https://</a:t>
            </a:r>
            <a:r>
              <a:rPr lang="en-CA" dirty="0" err="1"/>
              <a:t>tcrn.ch</a:t>
            </a:r>
            <a:r>
              <a:rPr lang="en-CA" dirty="0"/>
              <a:t>/37BpIBH</a:t>
            </a:r>
          </a:p>
        </p:txBody>
      </p:sp>
      <p:pic>
        <p:nvPicPr>
          <p:cNvPr id="2054" name="Picture 6" descr="Image result for gimlet media podcasts image">
            <a:extLst>
              <a:ext uri="{FF2B5EF4-FFF2-40B4-BE49-F238E27FC236}">
                <a16:creationId xmlns:a16="http://schemas.microsoft.com/office/drawing/2014/main" id="{177AC5AA-9150-624C-8A77-C4A2E1493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726041"/>
            <a:ext cx="2719977" cy="235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26724"/>
            <a:ext cx="10058400" cy="1110638"/>
          </a:xfrm>
        </p:spPr>
        <p:txBody>
          <a:bodyPr>
            <a:normAutofit/>
          </a:bodyPr>
          <a:lstStyle/>
          <a:p>
            <a:r>
              <a:rPr lang="en-US" dirty="0"/>
              <a:t>Thanks for your attention!!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64" y="2354634"/>
            <a:ext cx="4720119" cy="3133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065CEA-F2FC-0E44-AF3F-04088AFA48EE}"/>
              </a:ext>
            </a:extLst>
          </p:cNvPr>
          <p:cNvSpPr/>
          <p:nvPr/>
        </p:nvSpPr>
        <p:spPr>
          <a:xfrm>
            <a:off x="6722501" y="1883528"/>
            <a:ext cx="43026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>
                <a:latin typeface="new"/>
              </a:rPr>
              <a:t>Allen R. </a:t>
            </a:r>
            <a:r>
              <a:rPr lang="en-CA" i="1" dirty="0" err="1">
                <a:latin typeface="new"/>
              </a:rPr>
              <a:t>Wazny</a:t>
            </a:r>
            <a:r>
              <a:rPr lang="en-CA" i="1" dirty="0">
                <a:latin typeface="new"/>
              </a:rPr>
              <a:t>, CPA, CA</a:t>
            </a:r>
          </a:p>
          <a:p>
            <a:r>
              <a:rPr lang="en-CA" i="1" dirty="0">
                <a:latin typeface="times new roman" panose="02020603050405020304" pitchFamily="18" charset="0"/>
                <a:hlinkClick r:id="rId3"/>
              </a:rPr>
              <a:t>allenwaz@yahoo.ca</a:t>
            </a:r>
            <a:r>
              <a:rPr lang="en-CA" i="1" dirty="0">
                <a:latin typeface="times new roman" panose="02020603050405020304" pitchFamily="18" charset="0"/>
              </a:rPr>
              <a:t> </a:t>
            </a:r>
            <a:endParaRPr lang="en-CA" dirty="0">
              <a:latin typeface="Helvetica" pitchFamily="2" charset="0"/>
            </a:endParaRPr>
          </a:p>
          <a:p>
            <a:r>
              <a:rPr lang="en-CA" i="1" dirty="0">
                <a:latin typeface="times new roman" panose="02020603050405020304" pitchFamily="18" charset="0"/>
                <a:hlinkClick r:id="rId4"/>
              </a:rPr>
              <a:t>allen@solarnity.io</a:t>
            </a:r>
            <a:endParaRPr lang="en-CA" dirty="0">
              <a:latin typeface="Helvetica" pitchFamily="2" charset="0"/>
            </a:endParaRPr>
          </a:p>
          <a:p>
            <a:r>
              <a:rPr lang="en-CA" i="1" dirty="0">
                <a:solidFill>
                  <a:srgbClr val="000000"/>
                </a:solidFill>
                <a:latin typeface="new times"/>
              </a:rPr>
              <a:t>+1-403-506-8465 | Calgary</a:t>
            </a:r>
            <a:endParaRPr lang="en-CA" dirty="0">
              <a:latin typeface="Helvetica" pitchFamily="2" charset="0"/>
            </a:endParaRPr>
          </a:p>
          <a:p>
            <a:r>
              <a:rPr lang="en-CA" i="1" dirty="0">
                <a:latin typeface="times new roman" panose="02020603050405020304" pitchFamily="18" charset="0"/>
              </a:rPr>
              <a:t>Skype | </a:t>
            </a:r>
            <a:r>
              <a:rPr lang="en-CA" dirty="0" err="1">
                <a:latin typeface="times new roman" panose="02020603050405020304" pitchFamily="18" charset="0"/>
              </a:rPr>
              <a:t>allenalmaty</a:t>
            </a:r>
            <a:endParaRPr lang="en-CA" dirty="0">
              <a:latin typeface="Helvetica" pitchFamily="2" charset="0"/>
            </a:endParaRPr>
          </a:p>
          <a:p>
            <a:r>
              <a:rPr lang="en-CA" i="1" dirty="0">
                <a:latin typeface="times new roman" panose="02020603050405020304" pitchFamily="18" charset="0"/>
              </a:rPr>
              <a:t>LinkedIn | </a:t>
            </a:r>
            <a:r>
              <a:rPr lang="en-CA" dirty="0" err="1">
                <a:latin typeface="times new roman" panose="02020603050405020304" pitchFamily="18" charset="0"/>
              </a:rPr>
              <a:t>linkedin.com</a:t>
            </a:r>
            <a:r>
              <a:rPr lang="en-CA" dirty="0">
                <a:latin typeface="times new roman" panose="02020603050405020304" pitchFamily="18" charset="0"/>
              </a:rPr>
              <a:t>/in/</a:t>
            </a:r>
            <a:r>
              <a:rPr lang="en-CA" dirty="0" err="1">
                <a:latin typeface="times new roman" panose="02020603050405020304" pitchFamily="18" charset="0"/>
              </a:rPr>
              <a:t>allenwazny</a:t>
            </a:r>
            <a:endParaRPr lang="en-CA" dirty="0">
              <a:latin typeface="Helvetica" pitchFamily="2" charset="0"/>
            </a:endParaRPr>
          </a:p>
          <a:p>
            <a:r>
              <a:rPr lang="en-CA" i="1" dirty="0">
                <a:latin typeface="times new roman" panose="02020603050405020304" pitchFamily="18" charset="0"/>
              </a:rPr>
              <a:t>Twitter </a:t>
            </a:r>
            <a:r>
              <a:rPr lang="en-CA" dirty="0">
                <a:latin typeface="times new roman" panose="02020603050405020304" pitchFamily="18" charset="0"/>
              </a:rPr>
              <a:t>| @</a:t>
            </a:r>
            <a:r>
              <a:rPr lang="en-CA" dirty="0" err="1">
                <a:latin typeface="times new roman" panose="02020603050405020304" pitchFamily="18" charset="0"/>
              </a:rPr>
              <a:t>allenwaz</a:t>
            </a:r>
            <a:endParaRPr lang="en-CA" dirty="0">
              <a:effectLst/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EF9DA5-24DA-CC4F-9E24-6889BA924450}"/>
              </a:ext>
            </a:extLst>
          </p:cNvPr>
          <p:cNvSpPr/>
          <p:nvPr/>
        </p:nvSpPr>
        <p:spPr>
          <a:xfrm>
            <a:off x="6722501" y="4061019"/>
            <a:ext cx="43026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/>
              <a:t>Calgary Business Podcast</a:t>
            </a:r>
            <a:endParaRPr lang="en-CA" dirty="0"/>
          </a:p>
          <a:p>
            <a:r>
              <a:rPr lang="en-CA" dirty="0" err="1">
                <a:solidFill>
                  <a:srgbClr val="454545"/>
                </a:solidFill>
              </a:rPr>
              <a:t>iHeart</a:t>
            </a:r>
            <a:r>
              <a:rPr lang="en-CA" dirty="0">
                <a:solidFill>
                  <a:srgbClr val="454545"/>
                </a:solidFill>
              </a:rPr>
              <a:t> Radio | </a:t>
            </a:r>
            <a:r>
              <a:rPr lang="en-CA" dirty="0">
                <a:solidFill>
                  <a:srgbClr val="454545"/>
                </a:solidFill>
                <a:hlinkClick r:id="rId5"/>
              </a:rPr>
              <a:t>https://ihr.fm/2F84f7I</a:t>
            </a:r>
            <a:endParaRPr lang="en-CA" dirty="0">
              <a:solidFill>
                <a:srgbClr val="454545"/>
              </a:solidFill>
            </a:endParaRPr>
          </a:p>
          <a:p>
            <a:r>
              <a:rPr lang="en-CA" dirty="0">
                <a:solidFill>
                  <a:srgbClr val="454545"/>
                </a:solidFill>
              </a:rPr>
              <a:t>Spotify |  https://</a:t>
            </a:r>
            <a:r>
              <a:rPr lang="en-CA" dirty="0" err="1">
                <a:solidFill>
                  <a:srgbClr val="454545"/>
                </a:solidFill>
              </a:rPr>
              <a:t>spoti.fi</a:t>
            </a:r>
            <a:r>
              <a:rPr lang="en-CA" dirty="0">
                <a:solidFill>
                  <a:srgbClr val="454545"/>
                </a:solidFill>
              </a:rPr>
              <a:t>/2mW0NYe</a:t>
            </a:r>
          </a:p>
          <a:p>
            <a:r>
              <a:rPr lang="en-CA" dirty="0">
                <a:solidFill>
                  <a:srgbClr val="A7ACBB"/>
                </a:solidFill>
                <a:latin typeface="Helvetica" pitchFamily="2" charset="0"/>
              </a:rPr>
              <a:t> </a:t>
            </a:r>
          </a:p>
          <a:p>
            <a:r>
              <a:rPr lang="en-CA" i="1" dirty="0"/>
              <a:t>Will You Review My CV?</a:t>
            </a:r>
            <a:r>
              <a:rPr lang="en-CA" i="1" dirty="0">
                <a:latin typeface="Helvetica" pitchFamily="2" charset="0"/>
              </a:rPr>
              <a:t> </a:t>
            </a:r>
            <a:endParaRPr lang="en-CA" dirty="0"/>
          </a:p>
          <a:p>
            <a:r>
              <a:rPr lang="en-CA" dirty="0">
                <a:solidFill>
                  <a:srgbClr val="454545"/>
                </a:solidFill>
              </a:rPr>
              <a:t>Spotify | </a:t>
            </a:r>
            <a:r>
              <a:rPr lang="en-CA" dirty="0">
                <a:solidFill>
                  <a:srgbClr val="E4AF0A"/>
                </a:solidFill>
                <a:hlinkClick r:id="rId6"/>
              </a:rPr>
              <a:t>https://spoti.fi/32b7plw</a:t>
            </a:r>
            <a:endParaRPr lang="en-CA" dirty="0">
              <a:solidFill>
                <a:srgbClr val="E4AF0A"/>
              </a:solidFill>
            </a:endParaRPr>
          </a:p>
          <a:p>
            <a:r>
              <a:rPr lang="en-CA" dirty="0">
                <a:solidFill>
                  <a:srgbClr val="454545"/>
                </a:solidFill>
              </a:rPr>
              <a:t>Apple | https://</a:t>
            </a:r>
            <a:r>
              <a:rPr lang="en-CA" dirty="0" err="1">
                <a:solidFill>
                  <a:srgbClr val="454545"/>
                </a:solidFill>
              </a:rPr>
              <a:t>apple.co</a:t>
            </a:r>
            <a:r>
              <a:rPr lang="en-CA" dirty="0">
                <a:solidFill>
                  <a:srgbClr val="454545"/>
                </a:solidFill>
              </a:rPr>
              <a:t>/2KUHycf</a:t>
            </a:r>
            <a:endParaRPr lang="en-CA" dirty="0">
              <a:solidFill>
                <a:srgbClr val="45454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95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Podcasting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Podcasting | An Introduction</a:t>
            </a:r>
          </a:p>
          <a:p>
            <a:r>
              <a:rPr lang="en-US" b="1" dirty="0"/>
              <a:t>Step 3</a:t>
            </a:r>
            <a:r>
              <a:rPr lang="en-US" dirty="0"/>
              <a:t>: Creating a podcast </a:t>
            </a:r>
          </a:p>
          <a:p>
            <a:pPr lvl="1"/>
            <a:r>
              <a:rPr lang="en-US" dirty="0"/>
              <a:t>Popular sites</a:t>
            </a:r>
          </a:p>
          <a:p>
            <a:pPr lvl="1"/>
            <a:r>
              <a:rPr lang="en-US" dirty="0"/>
              <a:t>Gary </a:t>
            </a:r>
            <a:r>
              <a:rPr lang="en-US" dirty="0" err="1"/>
              <a:t>Vaynerchuk</a:t>
            </a:r>
            <a:endParaRPr lang="en-US" dirty="0"/>
          </a:p>
          <a:p>
            <a:r>
              <a:rPr lang="en-US" b="1" dirty="0"/>
              <a:t>Step 4</a:t>
            </a:r>
            <a:r>
              <a:rPr lang="en-US" dirty="0"/>
              <a:t>: Editing and posting your podcast</a:t>
            </a:r>
          </a:p>
          <a:p>
            <a:pPr lvl="1"/>
            <a:r>
              <a:rPr lang="en-US" dirty="0"/>
              <a:t>Editing tools</a:t>
            </a:r>
          </a:p>
          <a:p>
            <a:pPr lvl="1"/>
            <a:r>
              <a:rPr lang="en-US" dirty="0"/>
              <a:t>Social media: Twitter, FB, IG, LinkedIn</a:t>
            </a:r>
          </a:p>
          <a:p>
            <a:pPr lvl="1"/>
            <a:r>
              <a:rPr lang="en-US" dirty="0"/>
              <a:t>Automatic network posts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Podcasting | An introduction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72FFA2B-C99F-4141-AC4B-C822CB438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991934"/>
              </p:ext>
            </p:extLst>
          </p:nvPr>
        </p:nvGraphicFramePr>
        <p:xfrm>
          <a:off x="1113227" y="2024770"/>
          <a:ext cx="10058400" cy="2381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501870693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612350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From learning on Podcasts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 creating &amp; sharing on Podcasts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53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July to December 2017 </a:t>
                      </a:r>
                    </a:p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Podcasts to learn about blockchain, venture capital and business </a:t>
                      </a:r>
                    </a:p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March 2018</a:t>
                      </a:r>
                    </a:p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Podcasts to learn about</a:t>
                      </a:r>
                    </a:p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social media, branding &amp; awareness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May 2019</a:t>
                      </a:r>
                    </a:p>
                    <a:p>
                      <a:pPr algn="ctr"/>
                      <a:r>
                        <a:rPr lang="en-US" dirty="0"/>
                        <a:t>“Will You Review My CV?”</a:t>
                      </a:r>
                    </a:p>
                    <a:p>
                      <a:pPr algn="ctr"/>
                      <a:r>
                        <a:rPr lang="en-US" dirty="0"/>
                        <a:t>(total of 24 episodes)</a:t>
                      </a:r>
                    </a:p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September 2019</a:t>
                      </a:r>
                    </a:p>
                    <a:p>
                      <a:pPr algn="ctr"/>
                      <a:r>
                        <a:rPr lang="en-US" dirty="0"/>
                        <a:t>“Calgary Business Podcast”</a:t>
                      </a:r>
                    </a:p>
                    <a:p>
                      <a:pPr algn="ctr"/>
                      <a:r>
                        <a:rPr lang="en-US" dirty="0"/>
                        <a:t>(total of 76 episodes)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006518"/>
                  </a:ext>
                </a:extLst>
              </a:tr>
            </a:tbl>
          </a:graphicData>
        </a:graphic>
      </p:graphicFrame>
      <p:pic>
        <p:nvPicPr>
          <p:cNvPr id="10" name="Picture 9" descr="A large room&#10;&#10;Description automatically generated">
            <a:extLst>
              <a:ext uri="{FF2B5EF4-FFF2-40B4-BE49-F238E27FC236}">
                <a16:creationId xmlns:a16="http://schemas.microsoft.com/office/drawing/2014/main" id="{76A979BE-BA0B-FE4D-8E2C-C01ECDDE5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92" y="4689008"/>
            <a:ext cx="728098" cy="1077585"/>
          </a:xfrm>
          <a:prstGeom prst="rect">
            <a:avLst/>
          </a:prstGeom>
        </p:spPr>
      </p:pic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3EB5A43-44C5-8D48-B44E-526A24D58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74" y="3576348"/>
            <a:ext cx="1060896" cy="836871"/>
          </a:xfrm>
          <a:prstGeom prst="rect">
            <a:avLst/>
          </a:prstGeom>
        </p:spPr>
      </p:pic>
      <p:pic>
        <p:nvPicPr>
          <p:cNvPr id="18" name="Picture 17" descr="A picture containing table, clock&#10;&#10;Description automatically generated">
            <a:extLst>
              <a:ext uri="{FF2B5EF4-FFF2-40B4-BE49-F238E27FC236}">
                <a16:creationId xmlns:a16="http://schemas.microsoft.com/office/drawing/2014/main" id="{4CF6A2BA-4792-864C-98E8-EF2802796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73" y="2538996"/>
            <a:ext cx="1060896" cy="749944"/>
          </a:xfrm>
          <a:prstGeom prst="rect">
            <a:avLst/>
          </a:prstGeom>
        </p:spPr>
      </p:pic>
      <p:pic>
        <p:nvPicPr>
          <p:cNvPr id="7170" name="Picture 2" descr="Image result for a16z podcast image">
            <a:extLst>
              <a:ext uri="{FF2B5EF4-FFF2-40B4-BE49-F238E27FC236}">
                <a16:creationId xmlns:a16="http://schemas.microsoft.com/office/drawing/2014/main" id="{2DCC5216-15CC-AC41-8585-531E6A92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13" y="4695807"/>
            <a:ext cx="754449" cy="75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The Bitcoin podcast image">
            <a:extLst>
              <a:ext uri="{FF2B5EF4-FFF2-40B4-BE49-F238E27FC236}">
                <a16:creationId xmlns:a16="http://schemas.microsoft.com/office/drawing/2014/main" id="{F9F06118-FCFA-994A-8814-DF3E7AAC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4" y="4695807"/>
            <a:ext cx="754449" cy="75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asters of Scale podcast image">
            <a:extLst>
              <a:ext uri="{FF2B5EF4-FFF2-40B4-BE49-F238E27FC236}">
                <a16:creationId xmlns:a16="http://schemas.microsoft.com/office/drawing/2014/main" id="{70718147-27F2-1445-984A-CB4663C4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62" y="4695807"/>
            <a:ext cx="726735" cy="72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Equity podcast image">
            <a:extLst>
              <a:ext uri="{FF2B5EF4-FFF2-40B4-BE49-F238E27FC236}">
                <a16:creationId xmlns:a16="http://schemas.microsoft.com/office/drawing/2014/main" id="{909F7516-F21E-F349-9902-D8B90130F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02" y="4715271"/>
            <a:ext cx="726735" cy="72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Gary Vaynerchuk podcast image">
            <a:extLst>
              <a:ext uri="{FF2B5EF4-FFF2-40B4-BE49-F238E27FC236}">
                <a16:creationId xmlns:a16="http://schemas.microsoft.com/office/drawing/2014/main" id="{E5D20BC1-CCFE-7343-B060-9B0192DD9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71" y="4715271"/>
            <a:ext cx="754449" cy="75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774DBDCB-B220-3F40-B46B-DC6F83F8B0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3" y="4689009"/>
            <a:ext cx="920489" cy="1077585"/>
          </a:xfrm>
          <a:prstGeom prst="rect">
            <a:avLst/>
          </a:prstGeom>
        </p:spPr>
      </p:pic>
      <p:pic>
        <p:nvPicPr>
          <p:cNvPr id="31" name="Picture 30" descr="A sign on a counter&#10;&#10;Description automatically generated">
            <a:extLst>
              <a:ext uri="{FF2B5EF4-FFF2-40B4-BE49-F238E27FC236}">
                <a16:creationId xmlns:a16="http://schemas.microsoft.com/office/drawing/2014/main" id="{611AB7D4-5992-534D-B45B-AA06208222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56" y="4689008"/>
            <a:ext cx="847158" cy="10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Creating a Podcast 			</a:t>
            </a:r>
            <a:r>
              <a:rPr lang="en-US" sz="2200" dirty="0"/>
              <a:t>Slide 1 of  3</a:t>
            </a:r>
            <a:br>
              <a:rPr lang="en-US" sz="2200" dirty="0"/>
            </a:br>
            <a:r>
              <a:rPr lang="en-US" dirty="0"/>
              <a:t>Hosting sites 						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18599"/>
            <a:ext cx="5626249" cy="509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 </a:t>
            </a:r>
            <a:r>
              <a:rPr lang="en-CA" sz="2200" b="1" dirty="0"/>
              <a:t> </a:t>
            </a:r>
            <a:r>
              <a:rPr lang="en-CA" sz="2200" b="1" dirty="0" err="1"/>
              <a:t>Anchor.FM</a:t>
            </a:r>
            <a:r>
              <a:rPr lang="en-CA" sz="2200" b="1" dirty="0"/>
              <a:t> | </a:t>
            </a:r>
            <a:r>
              <a:rPr lang="en-CA" sz="2200" b="1" dirty="0">
                <a:hlinkClick r:id="rId2"/>
              </a:rPr>
              <a:t>https://anchor.fm/</a:t>
            </a:r>
            <a:r>
              <a:rPr lang="en-CA" sz="2200" b="1" dirty="0"/>
              <a:t> | Free</a:t>
            </a:r>
            <a:endParaRPr lang="en-US" sz="2200" b="1" dirty="0"/>
          </a:p>
        </p:txBody>
      </p:sp>
      <p:pic>
        <p:nvPicPr>
          <p:cNvPr id="4100" name="Picture 4" descr="Image result for Anchor.fm symbol">
            <a:extLst>
              <a:ext uri="{FF2B5EF4-FFF2-40B4-BE49-F238E27FC236}">
                <a16:creationId xmlns:a16="http://schemas.microsoft.com/office/drawing/2014/main" id="{11D1821D-2DD8-2245-BA81-4E88890A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75" y="1973144"/>
            <a:ext cx="685906" cy="6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 result for soundcloud podcast symbol">
            <a:extLst>
              <a:ext uri="{FF2B5EF4-FFF2-40B4-BE49-F238E27FC236}">
                <a16:creationId xmlns:a16="http://schemas.microsoft.com/office/drawing/2014/main" id="{12881A8A-378D-BB46-9961-94C32DCD1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46" y="2715994"/>
            <a:ext cx="1183657" cy="9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12DF1E3-FC53-0645-A6DE-0019623A5062}"/>
              </a:ext>
            </a:extLst>
          </p:cNvPr>
          <p:cNvSpPr txBox="1">
            <a:spLocks/>
          </p:cNvSpPr>
          <p:nvPr/>
        </p:nvSpPr>
        <p:spPr>
          <a:xfrm>
            <a:off x="1195753" y="3058957"/>
            <a:ext cx="6752493" cy="47264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/>
              <a:t>SoundCloud | </a:t>
            </a:r>
            <a:r>
              <a:rPr lang="en-CA" sz="2400" b="1" dirty="0">
                <a:hlinkClick r:id="rId5"/>
              </a:rPr>
              <a:t>https://soundcloud.com/</a:t>
            </a:r>
            <a:r>
              <a:rPr lang="en-CA" sz="2400" b="1" dirty="0"/>
              <a:t> | Free to $16 / month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C86E7A-BC73-A549-B947-D7911A2EA034}"/>
              </a:ext>
            </a:extLst>
          </p:cNvPr>
          <p:cNvSpPr txBox="1">
            <a:spLocks/>
          </p:cNvSpPr>
          <p:nvPr/>
        </p:nvSpPr>
        <p:spPr>
          <a:xfrm>
            <a:off x="1097280" y="3819145"/>
            <a:ext cx="6752493" cy="509392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/>
              <a:t>  </a:t>
            </a:r>
            <a:r>
              <a:rPr lang="en-CA" sz="2400" b="1" dirty="0" err="1"/>
              <a:t>Buzzsprout</a:t>
            </a:r>
            <a:r>
              <a:rPr lang="en-CA" sz="2400" b="1" dirty="0"/>
              <a:t> | </a:t>
            </a:r>
            <a:r>
              <a:rPr lang="en-CA" sz="2400" b="1" dirty="0">
                <a:hlinkClick r:id="rId6"/>
              </a:rPr>
              <a:t>https://www.buzzsprout.com/</a:t>
            </a:r>
            <a:r>
              <a:rPr lang="en-CA" sz="2400" b="1" dirty="0"/>
              <a:t> | Free to $24 / month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28BF8-7D64-5D4A-8AF8-69019DED4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464" y="3521112"/>
            <a:ext cx="1365220" cy="78407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D7D3A8B-356E-FA43-B5F6-F702B85D0AD6}"/>
              </a:ext>
            </a:extLst>
          </p:cNvPr>
          <p:cNvSpPr txBox="1">
            <a:spLocks/>
          </p:cNvSpPr>
          <p:nvPr/>
        </p:nvSpPr>
        <p:spPr>
          <a:xfrm>
            <a:off x="1097280" y="4598504"/>
            <a:ext cx="7413674" cy="509392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/>
              <a:t>  </a:t>
            </a:r>
            <a:r>
              <a:rPr lang="en-CA" sz="2400" b="1" dirty="0" err="1"/>
              <a:t>Podomatic</a:t>
            </a:r>
            <a:r>
              <a:rPr lang="en-CA" sz="2400" b="1" dirty="0"/>
              <a:t> | https://</a:t>
            </a:r>
            <a:r>
              <a:rPr lang="en-CA" sz="2400" b="1" dirty="0" err="1"/>
              <a:t>www.podomatic.com</a:t>
            </a:r>
            <a:r>
              <a:rPr lang="en-CA" sz="2400" b="1" dirty="0"/>
              <a:t>/ | Free to $60+ per month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DD56A-BB96-C549-B5DA-ACACCB9092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0840" y="4495502"/>
            <a:ext cx="543687" cy="543687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272D3B7-0EB2-F845-82B7-2EE764C118CF}"/>
              </a:ext>
            </a:extLst>
          </p:cNvPr>
          <p:cNvSpPr txBox="1">
            <a:spLocks/>
          </p:cNvSpPr>
          <p:nvPr/>
        </p:nvSpPr>
        <p:spPr>
          <a:xfrm>
            <a:off x="1069144" y="5537345"/>
            <a:ext cx="8034623" cy="509392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/>
              <a:t>   </a:t>
            </a:r>
            <a:r>
              <a:rPr lang="en-CA" sz="2400" b="1" dirty="0" err="1"/>
              <a:t>FuseBox</a:t>
            </a:r>
            <a:r>
              <a:rPr lang="en-CA" sz="2400" b="1" dirty="0"/>
              <a:t> (Smart Podcast Player) | https://</a:t>
            </a:r>
            <a:r>
              <a:rPr lang="en-CA" sz="2400" b="1" dirty="0" err="1"/>
              <a:t>fusebox.fm</a:t>
            </a:r>
            <a:r>
              <a:rPr lang="en-CA" sz="2400" b="1" dirty="0"/>
              <a:t>/| Free to $8 per month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44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Creating a Podcast 			</a:t>
            </a:r>
            <a:r>
              <a:rPr lang="en-US" sz="2200" dirty="0"/>
              <a:t>Slide 2 of 3</a:t>
            </a:r>
            <a:br>
              <a:rPr lang="en-US" dirty="0"/>
            </a:br>
            <a:r>
              <a:rPr lang="en-US" dirty="0"/>
              <a:t>Hosting sites – professional		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933885"/>
            <a:ext cx="5626249" cy="5093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  </a:t>
            </a:r>
            <a:r>
              <a:rPr lang="en-CA" sz="2400" b="1" dirty="0" err="1"/>
              <a:t>Podbean</a:t>
            </a:r>
            <a:r>
              <a:rPr lang="en-CA" sz="2400" b="1" dirty="0"/>
              <a:t>| </a:t>
            </a:r>
            <a:r>
              <a:rPr lang="en-CA" sz="2400" b="1" dirty="0">
                <a:hlinkClick r:id="rId2"/>
              </a:rPr>
              <a:t>https://www.podbean.com/</a:t>
            </a:r>
            <a:r>
              <a:rPr lang="en-CA" sz="2400" b="1" dirty="0"/>
              <a:t> | $29/month</a:t>
            </a:r>
            <a:endParaRPr lang="en-US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E6F997-DE32-2645-B6EA-39D855A47DE4}"/>
              </a:ext>
            </a:extLst>
          </p:cNvPr>
          <p:cNvSpPr txBox="1">
            <a:spLocks/>
          </p:cNvSpPr>
          <p:nvPr/>
        </p:nvSpPr>
        <p:spPr>
          <a:xfrm>
            <a:off x="1069143" y="2962952"/>
            <a:ext cx="6752493" cy="509392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/>
              <a:t>  Transistor | </a:t>
            </a:r>
            <a:r>
              <a:rPr lang="en-CA" sz="2400" b="1" dirty="0">
                <a:hlinkClick r:id="rId3"/>
              </a:rPr>
              <a:t>https://transistor.fm/</a:t>
            </a:r>
            <a:r>
              <a:rPr lang="en-CA" sz="2400" b="1" dirty="0"/>
              <a:t> | $19 o $99 / month</a:t>
            </a:r>
            <a:endParaRPr lang="en-US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0EB8E0-110A-2946-8195-6DA650CBA598}"/>
              </a:ext>
            </a:extLst>
          </p:cNvPr>
          <p:cNvSpPr txBox="1">
            <a:spLocks/>
          </p:cNvSpPr>
          <p:nvPr/>
        </p:nvSpPr>
        <p:spPr>
          <a:xfrm>
            <a:off x="1069143" y="4825844"/>
            <a:ext cx="6274192" cy="509392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/>
              <a:t>   Captivate | https://</a:t>
            </a:r>
            <a:r>
              <a:rPr lang="en-CA" sz="2400" b="1" dirty="0" err="1"/>
              <a:t>my.captivate.fm</a:t>
            </a:r>
            <a:r>
              <a:rPr lang="en-CA" sz="2400" b="1" dirty="0"/>
              <a:t>/ | $19 to $99 per month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55E96B-4449-2047-8223-4FFA9B9DD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009" y="1867640"/>
            <a:ext cx="1557606" cy="575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A6ED66-0690-8346-92FF-94CA67C41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015" y="2796704"/>
            <a:ext cx="715464" cy="715464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71C5ECF-61D4-C94D-A0C1-7E1C6A910FC6}"/>
              </a:ext>
            </a:extLst>
          </p:cNvPr>
          <p:cNvSpPr txBox="1">
            <a:spLocks/>
          </p:cNvSpPr>
          <p:nvPr/>
        </p:nvSpPr>
        <p:spPr>
          <a:xfrm>
            <a:off x="1069143" y="3972380"/>
            <a:ext cx="6372666" cy="509392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/>
              <a:t>   </a:t>
            </a:r>
            <a:r>
              <a:rPr lang="en-CA" sz="2400" b="1" dirty="0" err="1"/>
              <a:t>Simplecast</a:t>
            </a:r>
            <a:r>
              <a:rPr lang="en-CA" sz="2400" b="1" dirty="0"/>
              <a:t> | </a:t>
            </a:r>
            <a:r>
              <a:rPr lang="en-CA" sz="2400" b="1" dirty="0">
                <a:hlinkClick r:id="rId6"/>
              </a:rPr>
              <a:t>https://simplecast.com/</a:t>
            </a:r>
            <a:r>
              <a:rPr lang="en-CA" sz="2400" b="1" dirty="0"/>
              <a:t> | $15 to $85 per month</a:t>
            </a:r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EFAE04-9C0C-844B-A3C4-20CF0C3696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3676" y="3740934"/>
            <a:ext cx="1430928" cy="71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C087BE-C1FF-7948-BD12-66D7F5AC9A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0109" y="4823994"/>
            <a:ext cx="1291200" cy="2785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B54561-E514-914D-8E30-D191044D7C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3158" y="5415571"/>
            <a:ext cx="1333500" cy="38100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1DAC3DE-CFD5-534A-B613-9625E3C5DCB3}"/>
              </a:ext>
            </a:extLst>
          </p:cNvPr>
          <p:cNvSpPr txBox="1">
            <a:spLocks/>
          </p:cNvSpPr>
          <p:nvPr/>
        </p:nvSpPr>
        <p:spPr>
          <a:xfrm>
            <a:off x="1107181" y="5419544"/>
            <a:ext cx="6096000" cy="509392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/>
              <a:t>  </a:t>
            </a:r>
            <a:r>
              <a:rPr lang="en-CA" sz="2400" b="1" dirty="0" err="1"/>
              <a:t>Libsyn</a:t>
            </a:r>
            <a:r>
              <a:rPr lang="en-CA" sz="2400" b="1" dirty="0"/>
              <a:t> | </a:t>
            </a:r>
            <a:r>
              <a:rPr lang="en-CA" sz="2400" b="1" dirty="0">
                <a:hlinkClick r:id="rId10"/>
              </a:rPr>
              <a:t>https://libsyn.com/</a:t>
            </a:r>
            <a:r>
              <a:rPr lang="en-CA" sz="2400" b="1" dirty="0"/>
              <a:t> | $5 to $75 per month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75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dirty="0"/>
              <a:t>Step 3: Creating a Podcast 			</a:t>
            </a:r>
            <a:r>
              <a:rPr lang="en-US" sz="2200" dirty="0"/>
              <a:t>slide 3 of 3</a:t>
            </a:r>
            <a:br>
              <a:rPr lang="en-US" sz="4800" dirty="0"/>
            </a:br>
            <a:r>
              <a:rPr lang="en-US" sz="4800" dirty="0"/>
              <a:t>Gary </a:t>
            </a:r>
            <a:r>
              <a:rPr lang="en-US" sz="4800" dirty="0" err="1"/>
              <a:t>Vaynerchuk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085F9-568C-C14D-8144-BBFCDB92CE19}"/>
              </a:ext>
            </a:extLst>
          </p:cNvPr>
          <p:cNvSpPr txBox="1"/>
          <p:nvPr/>
        </p:nvSpPr>
        <p:spPr>
          <a:xfrm>
            <a:off x="1097280" y="2117816"/>
            <a:ext cx="6639951" cy="26223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“How to Start A Podcast”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bit.ly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/37IpyZb</a:t>
            </a:r>
          </a:p>
        </p:txBody>
      </p:sp>
      <p:pic>
        <p:nvPicPr>
          <p:cNvPr id="3074" name="Picture 2" descr="Image result for Gary Vaynerchuk podcast tips">
            <a:extLst>
              <a:ext uri="{FF2B5EF4-FFF2-40B4-BE49-F238E27FC236}">
                <a16:creationId xmlns:a16="http://schemas.microsoft.com/office/drawing/2014/main" id="{D44A2768-619D-3749-AD22-E8C49B24B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 r="2981" b="2"/>
          <a:stretch/>
        </p:blipFill>
        <p:spPr bwMode="auto">
          <a:xfrm>
            <a:off x="8020570" y="1916318"/>
            <a:ext cx="3135109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Editing a Podcast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29528-7375-B440-A7E1-5C1359C2EF02}"/>
              </a:ext>
            </a:extLst>
          </p:cNvPr>
          <p:cNvSpPr txBox="1"/>
          <p:nvPr/>
        </p:nvSpPr>
        <p:spPr>
          <a:xfrm>
            <a:off x="1631852" y="1975546"/>
            <a:ext cx="201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Audacity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4FFFB-1363-FC41-A5C8-BDF4685B722F}"/>
              </a:ext>
            </a:extLst>
          </p:cNvPr>
          <p:cNvSpPr txBox="1"/>
          <p:nvPr/>
        </p:nvSpPr>
        <p:spPr>
          <a:xfrm>
            <a:off x="1631852" y="272903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Audacity Tutorial: 17 Essential Podcast Recording &amp; Editing Tips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796FB-4C96-C742-81D0-711C0D41815A}"/>
              </a:ext>
            </a:extLst>
          </p:cNvPr>
          <p:cNvSpPr txBox="1"/>
          <p:nvPr/>
        </p:nvSpPr>
        <p:spPr>
          <a:xfrm>
            <a:off x="6583679" y="2729035"/>
            <a:ext cx="303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www.buzzsprout.com</a:t>
            </a:r>
            <a:r>
              <a:rPr lang="en-US" dirty="0"/>
              <a:t>/learn/audacity-tutorial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6F3B8-B6AE-2E44-A4FA-3DA408AFA6DE}"/>
              </a:ext>
            </a:extLst>
          </p:cNvPr>
          <p:cNvSpPr txBox="1"/>
          <p:nvPr/>
        </p:nvSpPr>
        <p:spPr>
          <a:xfrm>
            <a:off x="6583679" y="3724854"/>
            <a:ext cx="354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www.audacityteam.org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9704B-7F17-8E43-AF15-850BADB6CB74}"/>
              </a:ext>
            </a:extLst>
          </p:cNvPr>
          <p:cNvSpPr txBox="1"/>
          <p:nvPr/>
        </p:nvSpPr>
        <p:spPr>
          <a:xfrm>
            <a:off x="1631852" y="372485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Audacity is free; works on Mac or PC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A7CD02-5DAE-8E4B-A65D-1F474AFDB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65" y="1912786"/>
            <a:ext cx="818322" cy="8183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790E54-6619-C84F-B7E2-5488034502C5}"/>
              </a:ext>
            </a:extLst>
          </p:cNvPr>
          <p:cNvSpPr txBox="1"/>
          <p:nvPr/>
        </p:nvSpPr>
        <p:spPr>
          <a:xfrm>
            <a:off x="1505243" y="4373325"/>
            <a:ext cx="337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GarageBand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1A62BB-2B69-7B4A-B409-C64FA7F0E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2" y="5183197"/>
            <a:ext cx="724014" cy="711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27D33B-0242-1748-9801-0F5D1C789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12" y="4373325"/>
            <a:ext cx="584775" cy="5847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53580B-4803-6442-B7F7-21BC0C87B21C}"/>
              </a:ext>
            </a:extLst>
          </p:cNvPr>
          <p:cNvSpPr txBox="1"/>
          <p:nvPr/>
        </p:nvSpPr>
        <p:spPr>
          <a:xfrm>
            <a:off x="6583679" y="4499946"/>
            <a:ext cx="354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on Mac-Apple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FEAFAD-5BF7-E842-BB3B-6F9BD3E13D2C}"/>
              </a:ext>
            </a:extLst>
          </p:cNvPr>
          <p:cNvSpPr txBox="1"/>
          <p:nvPr/>
        </p:nvSpPr>
        <p:spPr>
          <a:xfrm>
            <a:off x="1505243" y="5218757"/>
            <a:ext cx="337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Adobe Audition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4B7176-20E0-9D4A-9887-F2C2BA916564}"/>
              </a:ext>
            </a:extLst>
          </p:cNvPr>
          <p:cNvSpPr txBox="1"/>
          <p:nvPr/>
        </p:nvSpPr>
        <p:spPr>
          <a:xfrm>
            <a:off x="6583679" y="5326478"/>
            <a:ext cx="354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from Adobe</a:t>
            </a:r>
          </a:p>
        </p:txBody>
      </p:sp>
    </p:spTree>
    <p:extLst>
      <p:ext uri="{BB962C8B-B14F-4D97-AF65-F5344CB8AC3E}">
        <p14:creationId xmlns:p14="http://schemas.microsoft.com/office/powerpoint/2010/main" val="11267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4: Podcast</a:t>
            </a:r>
            <a:r>
              <a:rPr lang="en-US" sz="4800" dirty="0"/>
              <a:t> </a:t>
            </a:r>
            <a:r>
              <a:rPr lang="en-US" dirty="0"/>
              <a:t>Distribution 		</a:t>
            </a:r>
            <a:r>
              <a:rPr lang="en-US" sz="2200" dirty="0"/>
              <a:t>Slide 1 of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34B2E9-6D5F-C246-AF57-C275480892A2}"/>
              </a:ext>
            </a:extLst>
          </p:cNvPr>
          <p:cNvSpPr txBox="1">
            <a:spLocks/>
          </p:cNvSpPr>
          <p:nvPr/>
        </p:nvSpPr>
        <p:spPr>
          <a:xfrm>
            <a:off x="1147701" y="5432252"/>
            <a:ext cx="6052925" cy="4726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 err="1"/>
              <a:t>Stitcher</a:t>
            </a:r>
            <a:r>
              <a:rPr lang="en-CA" sz="2000" b="1" dirty="0"/>
              <a:t> | https://</a:t>
            </a:r>
            <a:r>
              <a:rPr lang="en-CA" sz="2000" b="1" dirty="0" err="1"/>
              <a:t>www.stitcher.com</a:t>
            </a:r>
            <a:r>
              <a:rPr lang="en-CA" sz="2000" b="1" dirty="0"/>
              <a:t>/</a:t>
            </a:r>
          </a:p>
        </p:txBody>
      </p:sp>
      <p:pic>
        <p:nvPicPr>
          <p:cNvPr id="9" name="Picture 6" descr="Image result for Stitcher podcast symbol">
            <a:extLst>
              <a:ext uri="{FF2B5EF4-FFF2-40B4-BE49-F238E27FC236}">
                <a16:creationId xmlns:a16="http://schemas.microsoft.com/office/drawing/2014/main" id="{E26928A7-542B-B040-9882-4F5F6FE6D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34" y="5159046"/>
            <a:ext cx="931344" cy="93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DA02CD-942A-8545-BB1A-68630735286A}"/>
              </a:ext>
            </a:extLst>
          </p:cNvPr>
          <p:cNvSpPr txBox="1">
            <a:spLocks/>
          </p:cNvSpPr>
          <p:nvPr/>
        </p:nvSpPr>
        <p:spPr>
          <a:xfrm>
            <a:off x="1147703" y="3447458"/>
            <a:ext cx="6052925" cy="4296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/>
              <a:t>Breaker | https://</a:t>
            </a:r>
            <a:r>
              <a:rPr lang="en-CA" sz="2000" b="1" dirty="0" err="1"/>
              <a:t>www.breaker.audio</a:t>
            </a:r>
            <a:r>
              <a:rPr lang="en-CA" sz="2000" b="1" dirty="0"/>
              <a:t>/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07198ED-E0E6-1845-8EEC-A2ECCD736DF0}"/>
              </a:ext>
            </a:extLst>
          </p:cNvPr>
          <p:cNvSpPr txBox="1">
            <a:spLocks/>
          </p:cNvSpPr>
          <p:nvPr/>
        </p:nvSpPr>
        <p:spPr>
          <a:xfrm>
            <a:off x="1147703" y="3893488"/>
            <a:ext cx="6052925" cy="4296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/>
              <a:t>Overcast | https://</a:t>
            </a:r>
            <a:r>
              <a:rPr lang="en-CA" sz="2000" b="1" dirty="0" err="1"/>
              <a:t>overcast.fm</a:t>
            </a:r>
            <a:r>
              <a:rPr lang="en-CA" sz="2000" b="1" dirty="0"/>
              <a:t>/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1B95F76-FB35-D243-A241-03CEE5E69A52}"/>
              </a:ext>
            </a:extLst>
          </p:cNvPr>
          <p:cNvSpPr txBox="1">
            <a:spLocks/>
          </p:cNvSpPr>
          <p:nvPr/>
        </p:nvSpPr>
        <p:spPr>
          <a:xfrm>
            <a:off x="1147702" y="4346493"/>
            <a:ext cx="6052925" cy="4296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 err="1"/>
              <a:t>PocketCasts</a:t>
            </a:r>
            <a:r>
              <a:rPr lang="en-CA" sz="2000" b="1" dirty="0"/>
              <a:t> | https://</a:t>
            </a:r>
            <a:r>
              <a:rPr lang="en-CA" sz="2000" b="1" dirty="0" err="1"/>
              <a:t>www.pocketcasts.com</a:t>
            </a:r>
            <a:r>
              <a:rPr lang="en-CA" sz="2000" b="1" dirty="0"/>
              <a:t>/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22185D-0308-054F-9F43-7495D8023944}"/>
              </a:ext>
            </a:extLst>
          </p:cNvPr>
          <p:cNvSpPr txBox="1">
            <a:spLocks/>
          </p:cNvSpPr>
          <p:nvPr/>
        </p:nvSpPr>
        <p:spPr>
          <a:xfrm>
            <a:off x="1147701" y="4895171"/>
            <a:ext cx="6052925" cy="4726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 err="1"/>
              <a:t>RadioPublic</a:t>
            </a:r>
            <a:r>
              <a:rPr lang="en-CA" sz="2000" b="1" dirty="0"/>
              <a:t> | https://</a:t>
            </a:r>
            <a:r>
              <a:rPr lang="en-CA" sz="2000" b="1" dirty="0" err="1"/>
              <a:t>radiopublic.com</a:t>
            </a:r>
            <a:r>
              <a:rPr lang="en-CA" sz="2000" b="1" dirty="0"/>
              <a:t>/</a:t>
            </a:r>
          </a:p>
        </p:txBody>
      </p:sp>
      <p:pic>
        <p:nvPicPr>
          <p:cNvPr id="5122" name="Picture 2" descr="Image result for Radiopublic podcast symbol">
            <a:extLst>
              <a:ext uri="{FF2B5EF4-FFF2-40B4-BE49-F238E27FC236}">
                <a16:creationId xmlns:a16="http://schemas.microsoft.com/office/drawing/2014/main" id="{D485E2F5-00D4-AB44-9265-0DB3CCAD9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04" y="4840604"/>
            <a:ext cx="1380010" cy="6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ocketCasts podcast symbol">
            <a:extLst>
              <a:ext uri="{FF2B5EF4-FFF2-40B4-BE49-F238E27FC236}">
                <a16:creationId xmlns:a16="http://schemas.microsoft.com/office/drawing/2014/main" id="{277D90D8-139C-DF44-8BF2-D0F2B1AC3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988" y="4392776"/>
            <a:ext cx="429681" cy="42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Overcast podcast symbol">
            <a:extLst>
              <a:ext uri="{FF2B5EF4-FFF2-40B4-BE49-F238E27FC236}">
                <a16:creationId xmlns:a16="http://schemas.microsoft.com/office/drawing/2014/main" id="{B4A3A360-E0C7-9A40-BA5D-5041D74C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98" y="3838862"/>
            <a:ext cx="484306" cy="48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Breaker audio podcast symbol">
            <a:extLst>
              <a:ext uri="{FF2B5EF4-FFF2-40B4-BE49-F238E27FC236}">
                <a16:creationId xmlns:a16="http://schemas.microsoft.com/office/drawing/2014/main" id="{F7804BCE-9851-5D4A-9559-CC3E739B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06" y="3389878"/>
            <a:ext cx="495435" cy="4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3CAAE0A-3B2D-5F44-A501-240E4B84B13F}"/>
              </a:ext>
            </a:extLst>
          </p:cNvPr>
          <p:cNvSpPr txBox="1">
            <a:spLocks/>
          </p:cNvSpPr>
          <p:nvPr/>
        </p:nvSpPr>
        <p:spPr>
          <a:xfrm>
            <a:off x="1097280" y="2904537"/>
            <a:ext cx="7829006" cy="4966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/>
              <a:t> </a:t>
            </a:r>
            <a:r>
              <a:rPr lang="en-CA" sz="2000" b="1" dirty="0"/>
              <a:t>Apple Podcasts | https://</a:t>
            </a:r>
            <a:r>
              <a:rPr lang="en-CA" sz="2000" b="1" dirty="0" err="1"/>
              <a:t>www.apple.com</a:t>
            </a:r>
            <a:r>
              <a:rPr lang="en-CA" sz="2000" b="1" dirty="0"/>
              <a:t>/ca/</a:t>
            </a:r>
            <a:r>
              <a:rPr lang="en-CA" sz="2000" b="1" dirty="0" err="1"/>
              <a:t>itunes</a:t>
            </a:r>
            <a:r>
              <a:rPr lang="en-CA" sz="2000" b="1" dirty="0"/>
              <a:t>/</a:t>
            </a:r>
            <a:endParaRPr lang="en-US" sz="2000" b="1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39A6301-629C-604C-A881-1741B5FFFBFA}"/>
              </a:ext>
            </a:extLst>
          </p:cNvPr>
          <p:cNvSpPr txBox="1">
            <a:spLocks/>
          </p:cNvSpPr>
          <p:nvPr/>
        </p:nvSpPr>
        <p:spPr>
          <a:xfrm>
            <a:off x="1097280" y="2401477"/>
            <a:ext cx="5259549" cy="4296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/>
              <a:t> </a:t>
            </a:r>
            <a:r>
              <a:rPr lang="en-CA" sz="2000" b="1" dirty="0"/>
              <a:t>iHeartRadio | https://</a:t>
            </a:r>
            <a:r>
              <a:rPr lang="en-CA" sz="2000" b="1" dirty="0" err="1"/>
              <a:t>www.iheart.com</a:t>
            </a:r>
            <a:r>
              <a:rPr lang="en-CA" sz="2000" b="1" dirty="0"/>
              <a:t>/ </a:t>
            </a:r>
            <a:endParaRPr lang="en-US" sz="2000" b="1" dirty="0"/>
          </a:p>
        </p:txBody>
      </p:sp>
      <p:pic>
        <p:nvPicPr>
          <p:cNvPr id="24" name="Picture 10" descr="Image result for Apple podcast symbol">
            <a:extLst>
              <a:ext uri="{FF2B5EF4-FFF2-40B4-BE49-F238E27FC236}">
                <a16:creationId xmlns:a16="http://schemas.microsoft.com/office/drawing/2014/main" id="{1070D43D-D83C-114F-8591-84D1D7C79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21" y="2910430"/>
            <a:ext cx="990868" cy="4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Image result for iheartradio podcast symbol">
            <a:extLst>
              <a:ext uri="{FF2B5EF4-FFF2-40B4-BE49-F238E27FC236}">
                <a16:creationId xmlns:a16="http://schemas.microsoft.com/office/drawing/2014/main" id="{E44C6817-7DC8-584E-9D12-2794EDF8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52" y="2429059"/>
            <a:ext cx="859741" cy="43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956D71-24BC-9743-8B58-A1E6A6BA518E}"/>
              </a:ext>
            </a:extLst>
          </p:cNvPr>
          <p:cNvSpPr txBox="1">
            <a:spLocks/>
          </p:cNvSpPr>
          <p:nvPr/>
        </p:nvSpPr>
        <p:spPr>
          <a:xfrm>
            <a:off x="1097280" y="1892204"/>
            <a:ext cx="5259549" cy="4296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/>
              <a:t> </a:t>
            </a:r>
            <a:r>
              <a:rPr lang="en-CA" sz="2000" b="1" dirty="0"/>
              <a:t>Spotify |https://</a:t>
            </a:r>
            <a:r>
              <a:rPr lang="en-CA" sz="2000" b="1" dirty="0" err="1"/>
              <a:t>podcasters.spotify.com</a:t>
            </a:r>
            <a:endParaRPr lang="en-US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1DD39C-BDCE-B641-BF62-16853EF8EF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2229" y="1873889"/>
            <a:ext cx="519449" cy="519449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81424A2-F677-144E-AA4B-53639943570A}"/>
              </a:ext>
            </a:extLst>
          </p:cNvPr>
          <p:cNvSpPr txBox="1">
            <a:spLocks/>
          </p:cNvSpPr>
          <p:nvPr/>
        </p:nvSpPr>
        <p:spPr>
          <a:xfrm>
            <a:off x="1147701" y="5898889"/>
            <a:ext cx="6052925" cy="4726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/>
              <a:t>Google Podcasts | https://</a:t>
            </a:r>
            <a:r>
              <a:rPr lang="en-CA" sz="2000" b="1" dirty="0" err="1"/>
              <a:t>podcasts.google.com</a:t>
            </a:r>
            <a:endParaRPr lang="en-CA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7CC86-F801-154F-9F7A-F614693AF7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3163" y="5794206"/>
            <a:ext cx="507463" cy="50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Podcast | Posting &amp; Distribution	</a:t>
            </a:r>
            <a:r>
              <a:rPr lang="en-US" sz="2200" dirty="0"/>
              <a:t>Slide 2 of 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79925-1546-FC43-9F1D-AC44D63BEA81}"/>
              </a:ext>
            </a:extLst>
          </p:cNvPr>
          <p:cNvSpPr txBox="1"/>
          <p:nvPr/>
        </p:nvSpPr>
        <p:spPr>
          <a:xfrm>
            <a:off x="4642338" y="1788416"/>
            <a:ext cx="539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Gary </a:t>
            </a:r>
            <a:r>
              <a:rPr lang="en-US" sz="3200" b="1" dirty="0" err="1"/>
              <a:t>Vaynerchuk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2AD61-08C8-FC49-8560-D7CE30CF8EA8}"/>
              </a:ext>
            </a:extLst>
          </p:cNvPr>
          <p:cNvSpPr txBox="1"/>
          <p:nvPr/>
        </p:nvSpPr>
        <p:spPr>
          <a:xfrm>
            <a:off x="1036319" y="2568370"/>
            <a:ext cx="5458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“How to make 64 pieces of content in 1 day”</a:t>
            </a:r>
          </a:p>
          <a:p>
            <a:r>
              <a:rPr lang="en-CA" sz="2200" dirty="0"/>
              <a:t>PDF file -- 269 pages </a:t>
            </a:r>
          </a:p>
          <a:p>
            <a:r>
              <a:rPr lang="en-CA" sz="2200" dirty="0"/>
              <a:t>Published 14 November 2019</a:t>
            </a:r>
          </a:p>
          <a:p>
            <a:r>
              <a:rPr lang="en-CA" sz="2200" dirty="0"/>
              <a:t>Link: https://</a:t>
            </a:r>
            <a:r>
              <a:rPr lang="en-CA" sz="2200" dirty="0" err="1"/>
              <a:t>bit.ly</a:t>
            </a:r>
            <a:r>
              <a:rPr lang="en-CA" sz="2200" dirty="0"/>
              <a:t>/37sr9mf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0D938-51AD-7A4A-B5CF-554BAE55BA3D}"/>
              </a:ext>
            </a:extLst>
          </p:cNvPr>
          <p:cNvSpPr txBox="1"/>
          <p:nvPr/>
        </p:nvSpPr>
        <p:spPr>
          <a:xfrm>
            <a:off x="4611857" y="4636417"/>
            <a:ext cx="5458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“How to Grow and Distribute Your Brand”</a:t>
            </a:r>
          </a:p>
          <a:p>
            <a:r>
              <a:rPr lang="en-CA" sz="2200" dirty="0"/>
              <a:t>PDF file -- 86 pages </a:t>
            </a:r>
          </a:p>
          <a:p>
            <a:r>
              <a:rPr lang="en-CA" sz="2200" dirty="0"/>
              <a:t>Published February 2019</a:t>
            </a:r>
          </a:p>
          <a:p>
            <a:r>
              <a:rPr lang="en-CA" sz="2200" dirty="0"/>
              <a:t>Link: http://</a:t>
            </a:r>
            <a:r>
              <a:rPr lang="en-CA" sz="2200" dirty="0" err="1"/>
              <a:t>bit.ly</a:t>
            </a:r>
            <a:r>
              <a:rPr lang="en-CA" sz="2200" dirty="0"/>
              <a:t>/2H0Jviz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D6EDA-FE63-F74F-9784-934277D31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07" y="2568370"/>
            <a:ext cx="2316481" cy="1853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AE302-3E6D-2E4B-8ABB-ADB64D464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66" y="4579433"/>
            <a:ext cx="2435372" cy="14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740</Words>
  <Application>Microsoft Macintosh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new</vt:lpstr>
      <vt:lpstr>new times</vt:lpstr>
      <vt:lpstr>times new roman</vt:lpstr>
      <vt:lpstr>Retrospect</vt:lpstr>
      <vt:lpstr>Podcasting</vt:lpstr>
      <vt:lpstr>Podcasting Overview</vt:lpstr>
      <vt:lpstr>Podcasting | An introduction</vt:lpstr>
      <vt:lpstr>Step 3: Creating a Podcast    Slide 1 of  3 Hosting sites       </vt:lpstr>
      <vt:lpstr>Step 3: Creating a Podcast    Slide 2 of 3 Hosting sites – professional  </vt:lpstr>
      <vt:lpstr>Step 3: Creating a Podcast    slide 3 of 3 Gary Vaynerchuk</vt:lpstr>
      <vt:lpstr>Step 4: Editing a Podcast</vt:lpstr>
      <vt:lpstr>Step 4: Podcast Distribution   Slide 1 of 2</vt:lpstr>
      <vt:lpstr>Podcast | Posting &amp; Distribution Slide 2 of 2</vt:lpstr>
      <vt:lpstr>Podcasting: It’s About the Content</vt:lpstr>
      <vt:lpstr>Thanks for your attention!!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Podcasting</dc:title>
  <dc:creator>Allen</dc:creator>
  <cp:lastModifiedBy>Allen</cp:lastModifiedBy>
  <cp:revision>26</cp:revision>
  <dcterms:created xsi:type="dcterms:W3CDTF">2020-02-19T02:49:14Z</dcterms:created>
  <dcterms:modified xsi:type="dcterms:W3CDTF">2020-02-19T18:13:07Z</dcterms:modified>
</cp:coreProperties>
</file>